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7"/>
  </p:notesMasterIdLst>
  <p:sldIdLst>
    <p:sldId id="256" r:id="rId5"/>
    <p:sldId id="295" r:id="rId6"/>
    <p:sldId id="303" r:id="rId7"/>
    <p:sldId id="285" r:id="rId8"/>
    <p:sldId id="297" r:id="rId9"/>
    <p:sldId id="298" r:id="rId10"/>
    <p:sldId id="299" r:id="rId11"/>
    <p:sldId id="296" r:id="rId12"/>
    <p:sldId id="301" r:id="rId13"/>
    <p:sldId id="300" r:id="rId14"/>
    <p:sldId id="302" r:id="rId15"/>
    <p:sldId id="266"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CC7E"/>
    <a:srgbClr val="B3D49C"/>
    <a:srgbClr val="A1BA0E"/>
    <a:srgbClr val="F9C6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043AF0-7B2C-4757-B582-72294A2278FE}" v="2" dt="2022-04-20T13:11:36.300"/>
    <p1510:client id="{A2B307D8-7E22-49F2-AC47-9494D58ADAC9}" v="2" dt="2022-04-20T13:22:51.8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6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845E48-678D-41A4-8B5E-006C072A17D8}" type="datetimeFigureOut">
              <a:rPr lang="hu-HU" smtClean="0"/>
              <a:pPr/>
              <a:t>2022. 04. 28.</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10998E-9A1A-422E-875C-FF4082FF3EB3}" type="slidenum">
              <a:rPr lang="hu-HU" smtClean="0"/>
              <a:pPr/>
              <a:t>‹Nr.›</a:t>
            </a:fld>
            <a:endParaRPr lang="hu-HU"/>
          </a:p>
        </p:txBody>
      </p:sp>
    </p:spTree>
    <p:extLst>
      <p:ext uri="{BB962C8B-B14F-4D97-AF65-F5344CB8AC3E}">
        <p14:creationId xmlns:p14="http://schemas.microsoft.com/office/powerpoint/2010/main" val="3710088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0810998E-9A1A-422E-875C-FF4082FF3EB3}" type="slidenum">
              <a:rPr lang="hu-HU" smtClean="0"/>
              <a:pPr/>
              <a:t>1</a:t>
            </a:fld>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0810998E-9A1A-422E-875C-FF4082FF3EB3}" type="slidenum">
              <a:rPr lang="hu-HU" smtClean="0"/>
              <a:pPr/>
              <a:t>10</a:t>
            </a:fld>
            <a:endParaRPr lang="hu-HU"/>
          </a:p>
        </p:txBody>
      </p:sp>
    </p:spTree>
    <p:extLst>
      <p:ext uri="{BB962C8B-B14F-4D97-AF65-F5344CB8AC3E}">
        <p14:creationId xmlns:p14="http://schemas.microsoft.com/office/powerpoint/2010/main" val="20442705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0810998E-9A1A-422E-875C-FF4082FF3EB3}" type="slidenum">
              <a:rPr lang="hu-HU" smtClean="0"/>
              <a:pPr/>
              <a:t>11</a:t>
            </a:fld>
            <a:endParaRPr lang="hu-HU"/>
          </a:p>
        </p:txBody>
      </p:sp>
    </p:spTree>
    <p:extLst>
      <p:ext uri="{BB962C8B-B14F-4D97-AF65-F5344CB8AC3E}">
        <p14:creationId xmlns:p14="http://schemas.microsoft.com/office/powerpoint/2010/main" val="3478114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0810998E-9A1A-422E-875C-FF4082FF3EB3}" type="slidenum">
              <a:rPr lang="hu-HU" smtClean="0"/>
              <a:pPr/>
              <a:t>12</a:t>
            </a:fld>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0810998E-9A1A-422E-875C-FF4082FF3EB3}" type="slidenum">
              <a:rPr lang="hu-HU" smtClean="0"/>
              <a:pPr/>
              <a:t>2</a:t>
            </a:fld>
            <a:endParaRPr lang="hu-HU"/>
          </a:p>
        </p:txBody>
      </p:sp>
    </p:spTree>
    <p:extLst>
      <p:ext uri="{BB962C8B-B14F-4D97-AF65-F5344CB8AC3E}">
        <p14:creationId xmlns:p14="http://schemas.microsoft.com/office/powerpoint/2010/main" val="2353661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0810998E-9A1A-422E-875C-FF4082FF3EB3}" type="slidenum">
              <a:rPr lang="hu-HU" smtClean="0"/>
              <a:pPr/>
              <a:t>3</a:t>
            </a:fld>
            <a:endParaRPr lang="hu-HU"/>
          </a:p>
        </p:txBody>
      </p:sp>
    </p:spTree>
    <p:extLst>
      <p:ext uri="{BB962C8B-B14F-4D97-AF65-F5344CB8AC3E}">
        <p14:creationId xmlns:p14="http://schemas.microsoft.com/office/powerpoint/2010/main" val="4067750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0810998E-9A1A-422E-875C-FF4082FF3EB3}" type="slidenum">
              <a:rPr lang="hu-HU" smtClean="0"/>
              <a:pPr/>
              <a:t>4</a:t>
            </a:fld>
            <a:endParaRPr lang="hu-H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0810998E-9A1A-422E-875C-FF4082FF3EB3}" type="slidenum">
              <a:rPr lang="hu-HU" smtClean="0"/>
              <a:pPr/>
              <a:t>5</a:t>
            </a:fld>
            <a:endParaRPr lang="hu-HU"/>
          </a:p>
        </p:txBody>
      </p:sp>
    </p:spTree>
    <p:extLst>
      <p:ext uri="{BB962C8B-B14F-4D97-AF65-F5344CB8AC3E}">
        <p14:creationId xmlns:p14="http://schemas.microsoft.com/office/powerpoint/2010/main" val="3229401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0810998E-9A1A-422E-875C-FF4082FF3EB3}" type="slidenum">
              <a:rPr lang="hu-HU" smtClean="0"/>
              <a:pPr/>
              <a:t>6</a:t>
            </a:fld>
            <a:endParaRPr lang="hu-HU"/>
          </a:p>
        </p:txBody>
      </p:sp>
    </p:spTree>
    <p:extLst>
      <p:ext uri="{BB962C8B-B14F-4D97-AF65-F5344CB8AC3E}">
        <p14:creationId xmlns:p14="http://schemas.microsoft.com/office/powerpoint/2010/main" val="1071869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0810998E-9A1A-422E-875C-FF4082FF3EB3}" type="slidenum">
              <a:rPr lang="hu-HU" smtClean="0"/>
              <a:pPr/>
              <a:t>7</a:t>
            </a:fld>
            <a:endParaRPr lang="hu-HU"/>
          </a:p>
        </p:txBody>
      </p:sp>
    </p:spTree>
    <p:extLst>
      <p:ext uri="{BB962C8B-B14F-4D97-AF65-F5344CB8AC3E}">
        <p14:creationId xmlns:p14="http://schemas.microsoft.com/office/powerpoint/2010/main" val="2872255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0810998E-9A1A-422E-875C-FF4082FF3EB3}" type="slidenum">
              <a:rPr lang="hu-HU" smtClean="0"/>
              <a:pPr/>
              <a:t>8</a:t>
            </a:fld>
            <a:endParaRPr lang="hu-HU"/>
          </a:p>
        </p:txBody>
      </p:sp>
    </p:spTree>
    <p:extLst>
      <p:ext uri="{BB962C8B-B14F-4D97-AF65-F5344CB8AC3E}">
        <p14:creationId xmlns:p14="http://schemas.microsoft.com/office/powerpoint/2010/main" val="1987459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fld id="{0810998E-9A1A-422E-875C-FF4082FF3EB3}" type="slidenum">
              <a:rPr lang="hu-HU" smtClean="0"/>
              <a:pPr/>
              <a:t>9</a:t>
            </a:fld>
            <a:endParaRPr lang="hu-HU"/>
          </a:p>
        </p:txBody>
      </p:sp>
    </p:spTree>
    <p:extLst>
      <p:ext uri="{BB962C8B-B14F-4D97-AF65-F5344CB8AC3E}">
        <p14:creationId xmlns:p14="http://schemas.microsoft.com/office/powerpoint/2010/main" val="11135672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556792"/>
            <a:ext cx="7772400" cy="1470025"/>
          </a:xfrm>
        </p:spPr>
        <p:txBody>
          <a:bodyPr/>
          <a:lstStyle/>
          <a:p>
            <a:r>
              <a:rPr lang="hu-HU"/>
              <a:t>Mintacím szerkesztése</a:t>
            </a:r>
            <a:endParaRPr lang="cs-CZ"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endParaRPr lang="cs-CZ"/>
          </a:p>
        </p:txBody>
      </p:sp>
      <p:cxnSp>
        <p:nvCxnSpPr>
          <p:cNvPr id="7" name="Straight Connector 6"/>
          <p:cNvCxnSpPr/>
          <p:nvPr userDrawn="1"/>
        </p:nvCxnSpPr>
        <p:spPr>
          <a:xfrm flipH="1">
            <a:off x="1619672" y="6021288"/>
            <a:ext cx="7524328" cy="0"/>
          </a:xfrm>
          <a:prstGeom prst="line">
            <a:avLst/>
          </a:prstGeom>
          <a:ln w="127000" cap="rnd">
            <a:solidFill>
              <a:srgbClr val="8FCC7E"/>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0389" y="596121"/>
            <a:ext cx="8532440" cy="0"/>
          </a:xfrm>
          <a:prstGeom prst="line">
            <a:avLst/>
          </a:prstGeom>
          <a:ln w="63500" cap="rnd">
            <a:solidFill>
              <a:srgbClr val="00B05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5694233"/>
            <a:ext cx="1080120" cy="654109"/>
          </a:xfrm>
          <a:prstGeom prst="rect">
            <a:avLst/>
          </a:prstGeom>
        </p:spPr>
      </p:pic>
      <p:sp>
        <p:nvSpPr>
          <p:cNvPr id="10" name="TextBox 9"/>
          <p:cNvSpPr txBox="1"/>
          <p:nvPr userDrawn="1"/>
        </p:nvSpPr>
        <p:spPr>
          <a:xfrm>
            <a:off x="5826525" y="226789"/>
            <a:ext cx="2736304" cy="369332"/>
          </a:xfrm>
          <a:prstGeom prst="rect">
            <a:avLst/>
          </a:prstGeom>
          <a:noFill/>
        </p:spPr>
        <p:txBody>
          <a:bodyPr wrap="square" rtlCol="0">
            <a:spAutoFit/>
          </a:bodyPr>
          <a:lstStyle/>
          <a:p>
            <a:r>
              <a:rPr lang="cs-CZ" b="1" i="1" dirty="0">
                <a:latin typeface="Times New Roman" pitchFamily="18" charset="0"/>
                <a:cs typeface="Times New Roman" pitchFamily="18" charset="0"/>
              </a:rPr>
              <a:t>Justice and Environment</a:t>
            </a:r>
          </a:p>
        </p:txBody>
      </p:sp>
    </p:spTree>
    <p:extLst>
      <p:ext uri="{BB962C8B-B14F-4D97-AF65-F5344CB8AC3E}">
        <p14:creationId xmlns:p14="http://schemas.microsoft.com/office/powerpoint/2010/main" val="1966960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652934"/>
          </a:xfrm>
        </p:spPr>
        <p:txBody>
          <a:bodyPr/>
          <a:lstStyle/>
          <a:p>
            <a:r>
              <a:rPr lang="hu-HU"/>
              <a:t>Mintacím szerkesztése</a:t>
            </a:r>
            <a:endParaRPr lang="cs-CZ"/>
          </a:p>
        </p:txBody>
      </p:sp>
      <p:sp>
        <p:nvSpPr>
          <p:cNvPr id="3" name="Vertical Text Placeholder 2"/>
          <p:cNvSpPr>
            <a:spLocks noGrp="1"/>
          </p:cNvSpPr>
          <p:nvPr>
            <p:ph type="body" orient="vert" idx="1"/>
          </p:nvPr>
        </p:nvSpPr>
        <p:spPr>
          <a:xfrm>
            <a:off x="457200" y="1600200"/>
            <a:ext cx="8219256" cy="4094033"/>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cs-CZ" dirty="0"/>
          </a:p>
        </p:txBody>
      </p:sp>
      <p:cxnSp>
        <p:nvCxnSpPr>
          <p:cNvPr id="9" name="Straight Connector 8"/>
          <p:cNvCxnSpPr/>
          <p:nvPr userDrawn="1"/>
        </p:nvCxnSpPr>
        <p:spPr>
          <a:xfrm flipH="1">
            <a:off x="1619672" y="6021288"/>
            <a:ext cx="7524328" cy="0"/>
          </a:xfrm>
          <a:prstGeom prst="line">
            <a:avLst/>
          </a:prstGeom>
          <a:ln w="127000" cap="rnd">
            <a:solidFill>
              <a:srgbClr val="8FCC7E"/>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0389" y="596121"/>
            <a:ext cx="8532440" cy="0"/>
          </a:xfrm>
          <a:prstGeom prst="line">
            <a:avLst/>
          </a:prstGeom>
          <a:ln w="63500" cap="rnd">
            <a:solidFill>
              <a:srgbClr val="00B05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5694233"/>
            <a:ext cx="1080120" cy="654109"/>
          </a:xfrm>
          <a:prstGeom prst="rect">
            <a:avLst/>
          </a:prstGeom>
        </p:spPr>
      </p:pic>
      <p:sp>
        <p:nvSpPr>
          <p:cNvPr id="12" name="TextBox 11"/>
          <p:cNvSpPr txBox="1"/>
          <p:nvPr userDrawn="1"/>
        </p:nvSpPr>
        <p:spPr>
          <a:xfrm>
            <a:off x="5826525" y="226789"/>
            <a:ext cx="2736304" cy="369332"/>
          </a:xfrm>
          <a:prstGeom prst="rect">
            <a:avLst/>
          </a:prstGeom>
          <a:noFill/>
        </p:spPr>
        <p:txBody>
          <a:bodyPr wrap="square" rtlCol="0">
            <a:spAutoFit/>
          </a:bodyPr>
          <a:lstStyle/>
          <a:p>
            <a:r>
              <a:rPr lang="cs-CZ" b="1" i="1" dirty="0">
                <a:latin typeface="Times New Roman" pitchFamily="18" charset="0"/>
                <a:cs typeface="Times New Roman" pitchFamily="18" charset="0"/>
              </a:rPr>
              <a:t>Justice and Environment</a:t>
            </a:r>
          </a:p>
        </p:txBody>
      </p:sp>
    </p:spTree>
    <p:extLst>
      <p:ext uri="{BB962C8B-B14F-4D97-AF65-F5344CB8AC3E}">
        <p14:creationId xmlns:p14="http://schemas.microsoft.com/office/powerpoint/2010/main" val="174788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4705"/>
            <a:ext cx="2057400" cy="4929528"/>
          </a:xfrm>
        </p:spPr>
        <p:txBody>
          <a:bodyPr vert="eaVert"/>
          <a:lstStyle/>
          <a:p>
            <a:r>
              <a:rPr lang="hu-HU"/>
              <a:t>Mintacím szerkesztése</a:t>
            </a:r>
            <a:endParaRPr lang="cs-CZ" dirty="0"/>
          </a:p>
        </p:txBody>
      </p:sp>
      <p:sp>
        <p:nvSpPr>
          <p:cNvPr id="3" name="Vertical Text Placeholder 2"/>
          <p:cNvSpPr>
            <a:spLocks noGrp="1"/>
          </p:cNvSpPr>
          <p:nvPr>
            <p:ph type="body" orient="vert" idx="1"/>
          </p:nvPr>
        </p:nvSpPr>
        <p:spPr>
          <a:xfrm>
            <a:off x="457200" y="764704"/>
            <a:ext cx="6019800" cy="4929529"/>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cs-CZ"/>
          </a:p>
        </p:txBody>
      </p:sp>
      <p:cxnSp>
        <p:nvCxnSpPr>
          <p:cNvPr id="9" name="Straight Connector 8"/>
          <p:cNvCxnSpPr/>
          <p:nvPr userDrawn="1"/>
        </p:nvCxnSpPr>
        <p:spPr>
          <a:xfrm flipH="1">
            <a:off x="1619672" y="6021288"/>
            <a:ext cx="7524328" cy="0"/>
          </a:xfrm>
          <a:prstGeom prst="line">
            <a:avLst/>
          </a:prstGeom>
          <a:ln w="127000" cap="rnd">
            <a:solidFill>
              <a:srgbClr val="8FCC7E"/>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0389" y="596121"/>
            <a:ext cx="8532440" cy="0"/>
          </a:xfrm>
          <a:prstGeom prst="line">
            <a:avLst/>
          </a:prstGeom>
          <a:ln w="63500" cap="rnd">
            <a:solidFill>
              <a:srgbClr val="00B05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5694233"/>
            <a:ext cx="1080120" cy="654109"/>
          </a:xfrm>
          <a:prstGeom prst="rect">
            <a:avLst/>
          </a:prstGeom>
        </p:spPr>
      </p:pic>
      <p:sp>
        <p:nvSpPr>
          <p:cNvPr id="12" name="TextBox 11"/>
          <p:cNvSpPr txBox="1"/>
          <p:nvPr userDrawn="1"/>
        </p:nvSpPr>
        <p:spPr>
          <a:xfrm>
            <a:off x="5826525" y="226789"/>
            <a:ext cx="2736304" cy="369332"/>
          </a:xfrm>
          <a:prstGeom prst="rect">
            <a:avLst/>
          </a:prstGeom>
          <a:noFill/>
        </p:spPr>
        <p:txBody>
          <a:bodyPr wrap="square" rtlCol="0">
            <a:spAutoFit/>
          </a:bodyPr>
          <a:lstStyle/>
          <a:p>
            <a:r>
              <a:rPr lang="cs-CZ" b="1" i="1" dirty="0">
                <a:latin typeface="Times New Roman" pitchFamily="18" charset="0"/>
                <a:cs typeface="Times New Roman" pitchFamily="18" charset="0"/>
              </a:rPr>
              <a:t>Justice and Environment</a:t>
            </a:r>
          </a:p>
        </p:txBody>
      </p:sp>
    </p:spTree>
    <p:extLst>
      <p:ext uri="{BB962C8B-B14F-4D97-AF65-F5344CB8AC3E}">
        <p14:creationId xmlns:p14="http://schemas.microsoft.com/office/powerpoint/2010/main" val="1596774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19256" cy="652934"/>
          </a:xfrm>
        </p:spPr>
        <p:txBody>
          <a:bodyPr>
            <a:noAutofit/>
          </a:bodyPr>
          <a:lstStyle>
            <a:lvl1pPr>
              <a:defRPr sz="4500"/>
            </a:lvl1pPr>
          </a:lstStyle>
          <a:p>
            <a:r>
              <a:rPr lang="hu-HU"/>
              <a:t>Mintacím szerkesztése</a:t>
            </a:r>
            <a:endParaRPr lang="cs-CZ" dirty="0"/>
          </a:p>
        </p:txBody>
      </p:sp>
      <p:sp>
        <p:nvSpPr>
          <p:cNvPr id="3" name="Content Placeholder 2"/>
          <p:cNvSpPr>
            <a:spLocks noGrp="1"/>
          </p:cNvSpPr>
          <p:nvPr>
            <p:ph idx="1"/>
          </p:nvPr>
        </p:nvSpPr>
        <p:spPr>
          <a:xfrm>
            <a:off x="457200" y="2060847"/>
            <a:ext cx="8219256" cy="3633385"/>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cs-CZ" dirty="0"/>
          </a:p>
        </p:txBody>
      </p:sp>
      <p:cxnSp>
        <p:nvCxnSpPr>
          <p:cNvPr id="13" name="Straight Connector 12"/>
          <p:cNvCxnSpPr/>
          <p:nvPr userDrawn="1"/>
        </p:nvCxnSpPr>
        <p:spPr>
          <a:xfrm flipH="1">
            <a:off x="1619672" y="6021288"/>
            <a:ext cx="7524328" cy="0"/>
          </a:xfrm>
          <a:prstGeom prst="line">
            <a:avLst/>
          </a:prstGeom>
          <a:ln w="127000" cap="rnd">
            <a:solidFill>
              <a:srgbClr val="8FCC7E"/>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0389" y="596121"/>
            <a:ext cx="8532440" cy="0"/>
          </a:xfrm>
          <a:prstGeom prst="line">
            <a:avLst/>
          </a:prstGeom>
          <a:ln w="63500" cap="rnd">
            <a:solidFill>
              <a:srgbClr val="00B050"/>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5694233"/>
            <a:ext cx="1080120" cy="654109"/>
          </a:xfrm>
          <a:prstGeom prst="rect">
            <a:avLst/>
          </a:prstGeom>
        </p:spPr>
      </p:pic>
      <p:sp>
        <p:nvSpPr>
          <p:cNvPr id="16" name="TextBox 15"/>
          <p:cNvSpPr txBox="1"/>
          <p:nvPr userDrawn="1"/>
        </p:nvSpPr>
        <p:spPr>
          <a:xfrm>
            <a:off x="5826525" y="226789"/>
            <a:ext cx="2736304" cy="369332"/>
          </a:xfrm>
          <a:prstGeom prst="rect">
            <a:avLst/>
          </a:prstGeom>
          <a:noFill/>
        </p:spPr>
        <p:txBody>
          <a:bodyPr wrap="square" rtlCol="0">
            <a:spAutoFit/>
          </a:bodyPr>
          <a:lstStyle/>
          <a:p>
            <a:r>
              <a:rPr lang="cs-CZ" b="1" i="1" dirty="0">
                <a:latin typeface="Times New Roman" pitchFamily="18" charset="0"/>
                <a:cs typeface="Times New Roman" pitchFamily="18" charset="0"/>
              </a:rPr>
              <a:t>Justice and Environment</a:t>
            </a:r>
          </a:p>
        </p:txBody>
      </p:sp>
    </p:spTree>
    <p:extLst>
      <p:ext uri="{BB962C8B-B14F-4D97-AF65-F5344CB8AC3E}">
        <p14:creationId xmlns:p14="http://schemas.microsoft.com/office/powerpoint/2010/main" val="81605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83568" y="4077072"/>
            <a:ext cx="7772400" cy="1362075"/>
          </a:xfrm>
        </p:spPr>
        <p:txBody>
          <a:bodyPr anchor="t"/>
          <a:lstStyle>
            <a:lvl1pPr algn="l">
              <a:defRPr sz="4000" b="1" cap="all"/>
            </a:lvl1pPr>
          </a:lstStyle>
          <a:p>
            <a:r>
              <a:rPr lang="hu-HU"/>
              <a:t>Mintacím szerkesztése</a:t>
            </a:r>
            <a:endParaRPr lang="cs-CZ" dirty="0"/>
          </a:p>
        </p:txBody>
      </p:sp>
      <p:sp>
        <p:nvSpPr>
          <p:cNvPr id="3" name="Text Placeholder 2"/>
          <p:cNvSpPr>
            <a:spLocks noGrp="1"/>
          </p:cNvSpPr>
          <p:nvPr>
            <p:ph type="body" idx="1"/>
          </p:nvPr>
        </p:nvSpPr>
        <p:spPr>
          <a:xfrm>
            <a:off x="683568" y="256490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cxnSp>
        <p:nvCxnSpPr>
          <p:cNvPr id="9" name="Straight Connector 8"/>
          <p:cNvCxnSpPr/>
          <p:nvPr userDrawn="1"/>
        </p:nvCxnSpPr>
        <p:spPr>
          <a:xfrm flipH="1">
            <a:off x="1619672" y="6021288"/>
            <a:ext cx="7524328" cy="0"/>
          </a:xfrm>
          <a:prstGeom prst="line">
            <a:avLst/>
          </a:prstGeom>
          <a:ln w="127000" cap="rnd">
            <a:solidFill>
              <a:srgbClr val="8FCC7E"/>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0389" y="596121"/>
            <a:ext cx="8532440" cy="0"/>
          </a:xfrm>
          <a:prstGeom prst="line">
            <a:avLst/>
          </a:prstGeom>
          <a:ln w="63500" cap="rnd">
            <a:solidFill>
              <a:srgbClr val="00B05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5694233"/>
            <a:ext cx="1080120" cy="654109"/>
          </a:xfrm>
          <a:prstGeom prst="rect">
            <a:avLst/>
          </a:prstGeom>
        </p:spPr>
      </p:pic>
      <p:sp>
        <p:nvSpPr>
          <p:cNvPr id="12" name="TextBox 11"/>
          <p:cNvSpPr txBox="1"/>
          <p:nvPr userDrawn="1"/>
        </p:nvSpPr>
        <p:spPr>
          <a:xfrm>
            <a:off x="5826525" y="226789"/>
            <a:ext cx="2736304" cy="369332"/>
          </a:xfrm>
          <a:prstGeom prst="rect">
            <a:avLst/>
          </a:prstGeom>
          <a:noFill/>
        </p:spPr>
        <p:txBody>
          <a:bodyPr wrap="square" rtlCol="0">
            <a:spAutoFit/>
          </a:bodyPr>
          <a:lstStyle/>
          <a:p>
            <a:r>
              <a:rPr lang="cs-CZ" b="1" i="1" dirty="0">
                <a:latin typeface="Times New Roman" pitchFamily="18" charset="0"/>
                <a:cs typeface="Times New Roman" pitchFamily="18" charset="0"/>
              </a:rPr>
              <a:t>Justice and Environment</a:t>
            </a:r>
          </a:p>
        </p:txBody>
      </p:sp>
    </p:spTree>
    <p:extLst>
      <p:ext uri="{BB962C8B-B14F-4D97-AF65-F5344CB8AC3E}">
        <p14:creationId xmlns:p14="http://schemas.microsoft.com/office/powerpoint/2010/main" val="1944573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648072"/>
          </a:xfrm>
        </p:spPr>
        <p:txBody>
          <a:bodyPr/>
          <a:lstStyle/>
          <a:p>
            <a:r>
              <a:rPr lang="hu-HU"/>
              <a:t>Mintacím szerkesztése</a:t>
            </a:r>
            <a:endParaRPr lang="cs-CZ" dirty="0"/>
          </a:p>
        </p:txBody>
      </p:sp>
      <p:sp>
        <p:nvSpPr>
          <p:cNvPr id="3" name="Content Placeholder 2"/>
          <p:cNvSpPr>
            <a:spLocks noGrp="1"/>
          </p:cNvSpPr>
          <p:nvPr>
            <p:ph sz="half" idx="1"/>
          </p:nvPr>
        </p:nvSpPr>
        <p:spPr>
          <a:xfrm>
            <a:off x="457200" y="1988840"/>
            <a:ext cx="4042792" cy="37053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cs-CZ" dirty="0"/>
          </a:p>
        </p:txBody>
      </p:sp>
      <p:sp>
        <p:nvSpPr>
          <p:cNvPr id="4" name="Content Placeholder 3"/>
          <p:cNvSpPr>
            <a:spLocks noGrp="1"/>
          </p:cNvSpPr>
          <p:nvPr>
            <p:ph sz="half" idx="2"/>
          </p:nvPr>
        </p:nvSpPr>
        <p:spPr>
          <a:xfrm>
            <a:off x="4648200" y="1988840"/>
            <a:ext cx="4038600" cy="37053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cs-CZ" dirty="0"/>
          </a:p>
        </p:txBody>
      </p:sp>
      <p:cxnSp>
        <p:nvCxnSpPr>
          <p:cNvPr id="10" name="Straight Connector 9"/>
          <p:cNvCxnSpPr/>
          <p:nvPr userDrawn="1"/>
        </p:nvCxnSpPr>
        <p:spPr>
          <a:xfrm flipH="1">
            <a:off x="1619672" y="6021288"/>
            <a:ext cx="7524328" cy="0"/>
          </a:xfrm>
          <a:prstGeom prst="line">
            <a:avLst/>
          </a:prstGeom>
          <a:ln w="127000" cap="rnd">
            <a:solidFill>
              <a:srgbClr val="8FCC7E"/>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0389" y="596121"/>
            <a:ext cx="8532440" cy="0"/>
          </a:xfrm>
          <a:prstGeom prst="line">
            <a:avLst/>
          </a:prstGeom>
          <a:ln w="63500" cap="rnd">
            <a:solidFill>
              <a:srgbClr val="00B050"/>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5694233"/>
            <a:ext cx="1080120" cy="654109"/>
          </a:xfrm>
          <a:prstGeom prst="rect">
            <a:avLst/>
          </a:prstGeom>
        </p:spPr>
      </p:pic>
      <p:sp>
        <p:nvSpPr>
          <p:cNvPr id="13" name="TextBox 12"/>
          <p:cNvSpPr txBox="1"/>
          <p:nvPr userDrawn="1"/>
        </p:nvSpPr>
        <p:spPr>
          <a:xfrm>
            <a:off x="5826525" y="226789"/>
            <a:ext cx="2736304" cy="369332"/>
          </a:xfrm>
          <a:prstGeom prst="rect">
            <a:avLst/>
          </a:prstGeom>
          <a:noFill/>
        </p:spPr>
        <p:txBody>
          <a:bodyPr wrap="square" rtlCol="0">
            <a:spAutoFit/>
          </a:bodyPr>
          <a:lstStyle/>
          <a:p>
            <a:r>
              <a:rPr lang="cs-CZ" b="1" i="1" dirty="0">
                <a:latin typeface="Times New Roman" pitchFamily="18" charset="0"/>
                <a:cs typeface="Times New Roman" pitchFamily="18" charset="0"/>
              </a:rPr>
              <a:t>Justice and Environment</a:t>
            </a:r>
          </a:p>
        </p:txBody>
      </p:sp>
    </p:spTree>
    <p:extLst>
      <p:ext uri="{BB962C8B-B14F-4D97-AF65-F5344CB8AC3E}">
        <p14:creationId xmlns:p14="http://schemas.microsoft.com/office/powerpoint/2010/main" val="261870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19256" cy="504056"/>
          </a:xfrm>
        </p:spPr>
        <p:txBody>
          <a:bodyPr/>
          <a:lstStyle>
            <a:lvl1pPr>
              <a:defRPr/>
            </a:lvl1pPr>
          </a:lstStyle>
          <a:p>
            <a:r>
              <a:rPr lang="hu-HU"/>
              <a:t>Mintacím szerkesztése</a:t>
            </a:r>
            <a:endParaRPr lang="cs-CZ"/>
          </a:p>
        </p:txBody>
      </p:sp>
      <p:sp>
        <p:nvSpPr>
          <p:cNvPr id="3" name="Text Placeholder 2"/>
          <p:cNvSpPr>
            <a:spLocks noGrp="1"/>
          </p:cNvSpPr>
          <p:nvPr>
            <p:ph type="body" idx="1"/>
          </p:nvPr>
        </p:nvSpPr>
        <p:spPr>
          <a:xfrm>
            <a:off x="459804" y="1988840"/>
            <a:ext cx="4040188" cy="5257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457200" y="2492895"/>
            <a:ext cx="4040188" cy="3201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cs-CZ" dirty="0"/>
          </a:p>
        </p:txBody>
      </p:sp>
      <p:sp>
        <p:nvSpPr>
          <p:cNvPr id="5" name="Text Placeholder 4"/>
          <p:cNvSpPr>
            <a:spLocks noGrp="1"/>
          </p:cNvSpPr>
          <p:nvPr>
            <p:ph type="body" sz="quarter" idx="3"/>
          </p:nvPr>
        </p:nvSpPr>
        <p:spPr>
          <a:xfrm>
            <a:off x="4644008" y="1988840"/>
            <a:ext cx="4041775" cy="4957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4645025" y="2492895"/>
            <a:ext cx="4041775" cy="3201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cs-CZ" dirty="0"/>
          </a:p>
        </p:txBody>
      </p:sp>
      <p:cxnSp>
        <p:nvCxnSpPr>
          <p:cNvPr id="12" name="Straight Connector 11"/>
          <p:cNvCxnSpPr/>
          <p:nvPr userDrawn="1"/>
        </p:nvCxnSpPr>
        <p:spPr>
          <a:xfrm flipH="1">
            <a:off x="1619672" y="6021288"/>
            <a:ext cx="7524328" cy="0"/>
          </a:xfrm>
          <a:prstGeom prst="line">
            <a:avLst/>
          </a:prstGeom>
          <a:ln w="127000" cap="rnd">
            <a:solidFill>
              <a:srgbClr val="8FCC7E"/>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30389" y="596121"/>
            <a:ext cx="8532440" cy="0"/>
          </a:xfrm>
          <a:prstGeom prst="line">
            <a:avLst/>
          </a:prstGeom>
          <a:ln w="63500" cap="rnd">
            <a:solidFill>
              <a:srgbClr val="00B050"/>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5694233"/>
            <a:ext cx="1080120" cy="654109"/>
          </a:xfrm>
          <a:prstGeom prst="rect">
            <a:avLst/>
          </a:prstGeom>
        </p:spPr>
      </p:pic>
      <p:sp>
        <p:nvSpPr>
          <p:cNvPr id="15" name="TextBox 14"/>
          <p:cNvSpPr txBox="1"/>
          <p:nvPr userDrawn="1"/>
        </p:nvSpPr>
        <p:spPr>
          <a:xfrm>
            <a:off x="5826525" y="226789"/>
            <a:ext cx="2736304" cy="369332"/>
          </a:xfrm>
          <a:prstGeom prst="rect">
            <a:avLst/>
          </a:prstGeom>
          <a:noFill/>
        </p:spPr>
        <p:txBody>
          <a:bodyPr wrap="square" rtlCol="0">
            <a:spAutoFit/>
          </a:bodyPr>
          <a:lstStyle/>
          <a:p>
            <a:r>
              <a:rPr lang="cs-CZ" b="1" i="1" dirty="0">
                <a:latin typeface="Times New Roman" pitchFamily="18" charset="0"/>
                <a:cs typeface="Times New Roman" pitchFamily="18" charset="0"/>
              </a:rPr>
              <a:t>Justice and Environment</a:t>
            </a:r>
          </a:p>
        </p:txBody>
      </p:sp>
    </p:spTree>
    <p:extLst>
      <p:ext uri="{BB962C8B-B14F-4D97-AF65-F5344CB8AC3E}">
        <p14:creationId xmlns:p14="http://schemas.microsoft.com/office/powerpoint/2010/main" val="3066877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80926"/>
          </a:xfrm>
        </p:spPr>
        <p:txBody>
          <a:bodyPr/>
          <a:lstStyle/>
          <a:p>
            <a:r>
              <a:rPr lang="hu-HU"/>
              <a:t>Mintacím szerkesztése</a:t>
            </a:r>
            <a:endParaRPr lang="cs-CZ"/>
          </a:p>
        </p:txBody>
      </p:sp>
      <p:cxnSp>
        <p:nvCxnSpPr>
          <p:cNvPr id="8" name="Straight Connector 7"/>
          <p:cNvCxnSpPr/>
          <p:nvPr userDrawn="1"/>
        </p:nvCxnSpPr>
        <p:spPr>
          <a:xfrm flipH="1">
            <a:off x="1619672" y="6021288"/>
            <a:ext cx="7524328" cy="0"/>
          </a:xfrm>
          <a:prstGeom prst="line">
            <a:avLst/>
          </a:prstGeom>
          <a:ln w="127000" cap="rnd">
            <a:solidFill>
              <a:srgbClr val="8FCC7E"/>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0389" y="596121"/>
            <a:ext cx="8532440" cy="0"/>
          </a:xfrm>
          <a:prstGeom prst="line">
            <a:avLst/>
          </a:prstGeom>
          <a:ln w="63500" cap="rnd">
            <a:solidFill>
              <a:srgbClr val="00B05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5694233"/>
            <a:ext cx="1080120" cy="654109"/>
          </a:xfrm>
          <a:prstGeom prst="rect">
            <a:avLst/>
          </a:prstGeom>
        </p:spPr>
      </p:pic>
      <p:sp>
        <p:nvSpPr>
          <p:cNvPr id="11" name="TextBox 10"/>
          <p:cNvSpPr txBox="1"/>
          <p:nvPr userDrawn="1"/>
        </p:nvSpPr>
        <p:spPr>
          <a:xfrm>
            <a:off x="5826525" y="226789"/>
            <a:ext cx="2736304" cy="369332"/>
          </a:xfrm>
          <a:prstGeom prst="rect">
            <a:avLst/>
          </a:prstGeom>
          <a:noFill/>
        </p:spPr>
        <p:txBody>
          <a:bodyPr wrap="square" rtlCol="0">
            <a:spAutoFit/>
          </a:bodyPr>
          <a:lstStyle/>
          <a:p>
            <a:r>
              <a:rPr lang="cs-CZ" b="1" i="1" dirty="0">
                <a:latin typeface="Times New Roman" pitchFamily="18" charset="0"/>
                <a:cs typeface="Times New Roman" pitchFamily="18" charset="0"/>
              </a:rPr>
              <a:t>Justice and Environment</a:t>
            </a:r>
          </a:p>
        </p:txBody>
      </p:sp>
    </p:spTree>
    <p:extLst>
      <p:ext uri="{BB962C8B-B14F-4D97-AF65-F5344CB8AC3E}">
        <p14:creationId xmlns:p14="http://schemas.microsoft.com/office/powerpoint/2010/main" val="3628356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Üres">
    <p:spTree>
      <p:nvGrpSpPr>
        <p:cNvPr id="1" name=""/>
        <p:cNvGrpSpPr/>
        <p:nvPr/>
      </p:nvGrpSpPr>
      <p:grpSpPr>
        <a:xfrm>
          <a:off x="0" y="0"/>
          <a:ext cx="0" cy="0"/>
          <a:chOff x="0" y="0"/>
          <a:chExt cx="0" cy="0"/>
        </a:xfrm>
      </p:grpSpPr>
      <p:cxnSp>
        <p:nvCxnSpPr>
          <p:cNvPr id="7" name="Straight Connector 6"/>
          <p:cNvCxnSpPr/>
          <p:nvPr userDrawn="1"/>
        </p:nvCxnSpPr>
        <p:spPr>
          <a:xfrm flipH="1">
            <a:off x="1619672" y="6021288"/>
            <a:ext cx="7524328" cy="0"/>
          </a:xfrm>
          <a:prstGeom prst="line">
            <a:avLst/>
          </a:prstGeom>
          <a:ln w="127000" cap="rnd">
            <a:solidFill>
              <a:srgbClr val="8FCC7E"/>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0389" y="596121"/>
            <a:ext cx="8532440" cy="0"/>
          </a:xfrm>
          <a:prstGeom prst="line">
            <a:avLst/>
          </a:prstGeom>
          <a:ln w="63500" cap="rnd">
            <a:solidFill>
              <a:srgbClr val="00B05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5694233"/>
            <a:ext cx="1080120" cy="654109"/>
          </a:xfrm>
          <a:prstGeom prst="rect">
            <a:avLst/>
          </a:prstGeom>
        </p:spPr>
      </p:pic>
      <p:sp>
        <p:nvSpPr>
          <p:cNvPr id="10" name="TextBox 9"/>
          <p:cNvSpPr txBox="1"/>
          <p:nvPr userDrawn="1"/>
        </p:nvSpPr>
        <p:spPr>
          <a:xfrm>
            <a:off x="5826525" y="226789"/>
            <a:ext cx="2736304" cy="369332"/>
          </a:xfrm>
          <a:prstGeom prst="rect">
            <a:avLst/>
          </a:prstGeom>
          <a:noFill/>
        </p:spPr>
        <p:txBody>
          <a:bodyPr wrap="square" rtlCol="0">
            <a:spAutoFit/>
          </a:bodyPr>
          <a:lstStyle/>
          <a:p>
            <a:r>
              <a:rPr lang="cs-CZ" b="1" i="1" dirty="0">
                <a:latin typeface="Times New Roman" pitchFamily="18" charset="0"/>
                <a:cs typeface="Times New Roman" pitchFamily="18" charset="0"/>
              </a:rPr>
              <a:t>Justice and Environment</a:t>
            </a:r>
          </a:p>
        </p:txBody>
      </p:sp>
    </p:spTree>
    <p:extLst>
      <p:ext uri="{BB962C8B-B14F-4D97-AF65-F5344CB8AC3E}">
        <p14:creationId xmlns:p14="http://schemas.microsoft.com/office/powerpoint/2010/main" val="3026885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3008313" cy="670396"/>
          </a:xfrm>
        </p:spPr>
        <p:txBody>
          <a:bodyPr anchor="b"/>
          <a:lstStyle>
            <a:lvl1pPr algn="l">
              <a:defRPr sz="2000" b="1"/>
            </a:lvl1pPr>
          </a:lstStyle>
          <a:p>
            <a:r>
              <a:rPr lang="hu-HU"/>
              <a:t>Mintacím szerkesztése</a:t>
            </a:r>
            <a:endParaRPr lang="cs-CZ"/>
          </a:p>
        </p:txBody>
      </p:sp>
      <p:sp>
        <p:nvSpPr>
          <p:cNvPr id="3" name="Content Placeholder 2"/>
          <p:cNvSpPr>
            <a:spLocks noGrp="1"/>
          </p:cNvSpPr>
          <p:nvPr>
            <p:ph idx="1"/>
          </p:nvPr>
        </p:nvSpPr>
        <p:spPr>
          <a:xfrm>
            <a:off x="3575050" y="764704"/>
            <a:ext cx="5111750" cy="492952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cs-CZ"/>
          </a:p>
        </p:txBody>
      </p:sp>
      <p:sp>
        <p:nvSpPr>
          <p:cNvPr id="4" name="Text Placeholder 3"/>
          <p:cNvSpPr>
            <a:spLocks noGrp="1"/>
          </p:cNvSpPr>
          <p:nvPr>
            <p:ph type="body" sz="half" idx="2"/>
          </p:nvPr>
        </p:nvSpPr>
        <p:spPr>
          <a:xfrm>
            <a:off x="457200" y="1435100"/>
            <a:ext cx="3008313" cy="42591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cxnSp>
        <p:nvCxnSpPr>
          <p:cNvPr id="10" name="Straight Connector 9"/>
          <p:cNvCxnSpPr/>
          <p:nvPr userDrawn="1"/>
        </p:nvCxnSpPr>
        <p:spPr>
          <a:xfrm flipH="1">
            <a:off x="1619672" y="6021288"/>
            <a:ext cx="7524328" cy="0"/>
          </a:xfrm>
          <a:prstGeom prst="line">
            <a:avLst/>
          </a:prstGeom>
          <a:ln w="127000" cap="rnd">
            <a:solidFill>
              <a:srgbClr val="8FCC7E"/>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0389" y="596121"/>
            <a:ext cx="8532440" cy="0"/>
          </a:xfrm>
          <a:prstGeom prst="line">
            <a:avLst/>
          </a:prstGeom>
          <a:ln w="63500" cap="rnd">
            <a:solidFill>
              <a:srgbClr val="00B050"/>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5694233"/>
            <a:ext cx="1080120" cy="654109"/>
          </a:xfrm>
          <a:prstGeom prst="rect">
            <a:avLst/>
          </a:prstGeom>
        </p:spPr>
      </p:pic>
      <p:sp>
        <p:nvSpPr>
          <p:cNvPr id="13" name="TextBox 12"/>
          <p:cNvSpPr txBox="1"/>
          <p:nvPr userDrawn="1"/>
        </p:nvSpPr>
        <p:spPr>
          <a:xfrm>
            <a:off x="5826525" y="226789"/>
            <a:ext cx="2736304" cy="369332"/>
          </a:xfrm>
          <a:prstGeom prst="rect">
            <a:avLst/>
          </a:prstGeom>
          <a:noFill/>
        </p:spPr>
        <p:txBody>
          <a:bodyPr wrap="square" rtlCol="0">
            <a:spAutoFit/>
          </a:bodyPr>
          <a:lstStyle/>
          <a:p>
            <a:r>
              <a:rPr lang="cs-CZ" b="1" i="1" dirty="0">
                <a:latin typeface="Times New Roman" pitchFamily="18" charset="0"/>
                <a:cs typeface="Times New Roman" pitchFamily="18" charset="0"/>
              </a:rPr>
              <a:t>Justice and Environment</a:t>
            </a:r>
          </a:p>
        </p:txBody>
      </p:sp>
    </p:spTree>
    <p:extLst>
      <p:ext uri="{BB962C8B-B14F-4D97-AF65-F5344CB8AC3E}">
        <p14:creationId xmlns:p14="http://schemas.microsoft.com/office/powerpoint/2010/main" val="1429530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821904" y="4725144"/>
            <a:ext cx="5486400" cy="566738"/>
          </a:xfrm>
        </p:spPr>
        <p:txBody>
          <a:bodyPr anchor="b"/>
          <a:lstStyle>
            <a:lvl1pPr algn="l">
              <a:defRPr sz="2000" b="1"/>
            </a:lvl1pPr>
          </a:lstStyle>
          <a:p>
            <a:r>
              <a:rPr lang="hu-HU"/>
              <a:t>Mintacím szerkesztése</a:t>
            </a:r>
            <a:endParaRPr lang="cs-CZ"/>
          </a:p>
        </p:txBody>
      </p:sp>
      <p:sp>
        <p:nvSpPr>
          <p:cNvPr id="3" name="Picture Placeholder 2"/>
          <p:cNvSpPr>
            <a:spLocks noGrp="1"/>
          </p:cNvSpPr>
          <p:nvPr>
            <p:ph type="pic" idx="1"/>
          </p:nvPr>
        </p:nvSpPr>
        <p:spPr>
          <a:xfrm>
            <a:off x="1821904" y="764703"/>
            <a:ext cx="5486400" cy="396287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cs-CZ" dirty="0"/>
          </a:p>
        </p:txBody>
      </p:sp>
      <p:sp>
        <p:nvSpPr>
          <p:cNvPr id="4" name="Text Placeholder 3"/>
          <p:cNvSpPr>
            <a:spLocks noGrp="1"/>
          </p:cNvSpPr>
          <p:nvPr>
            <p:ph type="body" sz="half" idx="2"/>
          </p:nvPr>
        </p:nvSpPr>
        <p:spPr>
          <a:xfrm>
            <a:off x="1821904" y="5301208"/>
            <a:ext cx="5486400" cy="32689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cxnSp>
        <p:nvCxnSpPr>
          <p:cNvPr id="10" name="Straight Connector 9"/>
          <p:cNvCxnSpPr/>
          <p:nvPr userDrawn="1"/>
        </p:nvCxnSpPr>
        <p:spPr>
          <a:xfrm flipH="1">
            <a:off x="1619672" y="6021288"/>
            <a:ext cx="7524328" cy="0"/>
          </a:xfrm>
          <a:prstGeom prst="line">
            <a:avLst/>
          </a:prstGeom>
          <a:ln w="127000" cap="rnd">
            <a:solidFill>
              <a:srgbClr val="8FCC7E"/>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30389" y="596121"/>
            <a:ext cx="8532440" cy="0"/>
          </a:xfrm>
          <a:prstGeom prst="line">
            <a:avLst/>
          </a:prstGeom>
          <a:ln w="63500" cap="rnd">
            <a:solidFill>
              <a:srgbClr val="00B050"/>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5694233"/>
            <a:ext cx="1080120" cy="654109"/>
          </a:xfrm>
          <a:prstGeom prst="rect">
            <a:avLst/>
          </a:prstGeom>
        </p:spPr>
      </p:pic>
      <p:sp>
        <p:nvSpPr>
          <p:cNvPr id="13" name="TextBox 12"/>
          <p:cNvSpPr txBox="1"/>
          <p:nvPr userDrawn="1"/>
        </p:nvSpPr>
        <p:spPr>
          <a:xfrm>
            <a:off x="5826525" y="226789"/>
            <a:ext cx="2736304" cy="369332"/>
          </a:xfrm>
          <a:prstGeom prst="rect">
            <a:avLst/>
          </a:prstGeom>
          <a:noFill/>
        </p:spPr>
        <p:txBody>
          <a:bodyPr wrap="square" rtlCol="0">
            <a:spAutoFit/>
          </a:bodyPr>
          <a:lstStyle/>
          <a:p>
            <a:r>
              <a:rPr lang="cs-CZ" b="1" i="1" dirty="0">
                <a:latin typeface="Times New Roman" pitchFamily="18" charset="0"/>
                <a:cs typeface="Times New Roman" pitchFamily="18" charset="0"/>
              </a:rPr>
              <a:t>Justice and Environment</a:t>
            </a:r>
          </a:p>
        </p:txBody>
      </p:sp>
    </p:spTree>
    <p:extLst>
      <p:ext uri="{BB962C8B-B14F-4D97-AF65-F5344CB8AC3E}">
        <p14:creationId xmlns:p14="http://schemas.microsoft.com/office/powerpoint/2010/main" val="37519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4704"/>
            <a:ext cx="8229600" cy="652934"/>
          </a:xfrm>
          <a:prstGeom prst="rect">
            <a:avLst/>
          </a:prstGeom>
        </p:spPr>
        <p:txBody>
          <a:bodyPr vert="horz" lIns="91440" tIns="45720" rIns="91440" bIns="45720" rtlCol="0" anchor="ctr">
            <a:normAutofit/>
          </a:bodyPr>
          <a:lstStyle/>
          <a:p>
            <a:r>
              <a:rPr lang="hu-HU"/>
              <a:t>Mintacím szerkesztése</a:t>
            </a:r>
            <a:endParaRPr lang="cs-CZ" dirty="0"/>
          </a:p>
        </p:txBody>
      </p:sp>
      <p:sp>
        <p:nvSpPr>
          <p:cNvPr id="3" name="Text Placeholder 2"/>
          <p:cNvSpPr>
            <a:spLocks noGrp="1"/>
          </p:cNvSpPr>
          <p:nvPr>
            <p:ph type="body" idx="1"/>
          </p:nvPr>
        </p:nvSpPr>
        <p:spPr>
          <a:xfrm>
            <a:off x="457200" y="1600200"/>
            <a:ext cx="8229600" cy="409403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cs-CZ" dirty="0"/>
          </a:p>
        </p:txBody>
      </p:sp>
      <p:cxnSp>
        <p:nvCxnSpPr>
          <p:cNvPr id="9" name="Straight Connector 8"/>
          <p:cNvCxnSpPr/>
          <p:nvPr/>
        </p:nvCxnSpPr>
        <p:spPr>
          <a:xfrm flipH="1">
            <a:off x="1619672" y="6021288"/>
            <a:ext cx="7524328" cy="0"/>
          </a:xfrm>
          <a:prstGeom prst="line">
            <a:avLst/>
          </a:prstGeom>
          <a:ln w="127000" cap="rnd">
            <a:solidFill>
              <a:srgbClr val="8FCC7E"/>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389" y="596121"/>
            <a:ext cx="8532440" cy="0"/>
          </a:xfrm>
          <a:prstGeom prst="line">
            <a:avLst/>
          </a:prstGeom>
          <a:ln w="63500" cap="rnd">
            <a:solidFill>
              <a:srgbClr val="00B05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23528" y="5694233"/>
            <a:ext cx="1080120" cy="654109"/>
          </a:xfrm>
          <a:prstGeom prst="rect">
            <a:avLst/>
          </a:prstGeom>
        </p:spPr>
      </p:pic>
      <p:sp>
        <p:nvSpPr>
          <p:cNvPr id="12" name="TextBox 11"/>
          <p:cNvSpPr txBox="1"/>
          <p:nvPr/>
        </p:nvSpPr>
        <p:spPr>
          <a:xfrm>
            <a:off x="5826525" y="226789"/>
            <a:ext cx="2736304" cy="369332"/>
          </a:xfrm>
          <a:prstGeom prst="rect">
            <a:avLst/>
          </a:prstGeom>
          <a:noFill/>
        </p:spPr>
        <p:txBody>
          <a:bodyPr wrap="square" rtlCol="0">
            <a:spAutoFit/>
          </a:bodyPr>
          <a:lstStyle/>
          <a:p>
            <a:r>
              <a:rPr lang="cs-CZ" b="1" i="1" dirty="0">
                <a:latin typeface="Times New Roman" pitchFamily="18" charset="0"/>
                <a:cs typeface="Times New Roman" pitchFamily="18" charset="0"/>
              </a:rPr>
              <a:t>Justice and Environment</a:t>
            </a:r>
          </a:p>
        </p:txBody>
      </p:sp>
    </p:spTree>
    <p:extLst>
      <p:ext uri="{BB962C8B-B14F-4D97-AF65-F5344CB8AC3E}">
        <p14:creationId xmlns:p14="http://schemas.microsoft.com/office/powerpoint/2010/main" val="1814906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priska.lueger@oekobuero.a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www.justiceandenvironment.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justiceandenvironment.org/fileadmin/user_upload/Publications/2019/BR_4_5_1_J_E_recommdations_NECP_process_December_2019_web.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justiceandenvironment.org/fileadmin/user_upload/Publications/2021/JE_CompStudy_NECP_imp_final.pdf" TargetMode="External"/><Relationship Id="rId4" Type="http://schemas.openxmlformats.org/officeDocument/2006/relationships/hyperlink" Target="http://www.justiceandenvironment.org/fileadmin/user_upload/Publications/2021/BR_4_5_1_JE_recommendations_NECP_process_Feb2021_website_fin.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justiceandenvironment.org/fileadmin/user_upload/Publications/2020/SEA_on_Climate_JE_recommendations_2020_FINAL_web.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justiceandenvironment.org/fileadmin/user_upload/Publications/2020/JandE_Guidance_SEA_on_Climate_2020_fin.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3600400"/>
          </a:xfrm>
        </p:spPr>
        <p:txBody>
          <a:bodyPr>
            <a:normAutofit fontScale="90000"/>
          </a:bodyPr>
          <a:lstStyle/>
          <a:p>
            <a:r>
              <a:rPr lang="de-AT" sz="4000" dirty="0">
                <a:effectLst/>
                <a:ea typeface="Calibri" panose="020F0502020204030204" pitchFamily="34" charset="0"/>
              </a:rPr>
              <a:t>Options </a:t>
            </a:r>
            <a:r>
              <a:rPr lang="de-AT" sz="4000" dirty="0" err="1">
                <a:effectLst/>
                <a:ea typeface="Calibri" panose="020F0502020204030204" pitchFamily="34" charset="0"/>
              </a:rPr>
              <a:t>to</a:t>
            </a:r>
            <a:r>
              <a:rPr lang="de-AT" sz="4000" dirty="0">
                <a:effectLst/>
                <a:ea typeface="Calibri" panose="020F0502020204030204" pitchFamily="34" charset="0"/>
              </a:rPr>
              <a:t> </a:t>
            </a:r>
            <a:r>
              <a:rPr lang="de-AT" sz="4000" dirty="0" err="1">
                <a:effectLst/>
                <a:ea typeface="Calibri" panose="020F0502020204030204" pitchFamily="34" charset="0"/>
              </a:rPr>
              <a:t>challenge</a:t>
            </a:r>
            <a:r>
              <a:rPr lang="de-AT" sz="4000" dirty="0">
                <a:effectLst/>
                <a:ea typeface="Calibri" panose="020F0502020204030204" pitchFamily="34" charset="0"/>
              </a:rPr>
              <a:t> NECPs and SEA </a:t>
            </a:r>
            <a:r>
              <a:rPr lang="de-AT" sz="4000" dirty="0" err="1">
                <a:effectLst/>
                <a:ea typeface="Calibri" panose="020F0502020204030204" pitchFamily="34" charset="0"/>
              </a:rPr>
              <a:t>decisions</a:t>
            </a:r>
            <a:r>
              <a:rPr lang="de-AT" sz="4000" dirty="0">
                <a:effectLst/>
                <a:ea typeface="Calibri" panose="020F0502020204030204" pitchFamily="34" charset="0"/>
              </a:rPr>
              <a:t> in different EU </a:t>
            </a:r>
            <a:r>
              <a:rPr lang="de-AT" sz="4000" dirty="0">
                <a:ea typeface="Calibri" panose="020F0502020204030204" pitchFamily="34" charset="0"/>
              </a:rPr>
              <a:t>M</a:t>
            </a:r>
            <a:r>
              <a:rPr lang="de-AT" sz="4000" dirty="0">
                <a:effectLst/>
                <a:ea typeface="Calibri" panose="020F0502020204030204" pitchFamily="34" charset="0"/>
              </a:rPr>
              <a:t>ember </a:t>
            </a:r>
            <a:r>
              <a:rPr lang="de-AT" sz="4000" dirty="0">
                <a:ea typeface="Calibri" panose="020F0502020204030204" pitchFamily="34" charset="0"/>
              </a:rPr>
              <a:t>S</a:t>
            </a:r>
            <a:r>
              <a:rPr lang="de-AT" sz="4000" dirty="0">
                <a:effectLst/>
                <a:ea typeface="Calibri" panose="020F0502020204030204" pitchFamily="34" charset="0"/>
              </a:rPr>
              <a:t>tates</a:t>
            </a:r>
            <a:br>
              <a:rPr lang="de-AT" dirty="0"/>
            </a:br>
            <a:br>
              <a:rPr lang="de-AT" dirty="0"/>
            </a:br>
            <a:r>
              <a:rPr lang="de-AT" sz="2200" b="1" dirty="0">
                <a:latin typeface="Arial" panose="020B0604020202020204" pitchFamily="34" charset="0"/>
                <a:cs typeface="Arial" panose="020B0604020202020204" pitchFamily="34" charset="0"/>
              </a:rPr>
              <a:t>Aarhus Convention Task Force on Access </a:t>
            </a:r>
            <a:r>
              <a:rPr lang="de-AT" sz="2200" b="1" dirty="0" err="1">
                <a:latin typeface="Arial" panose="020B0604020202020204" pitchFamily="34" charset="0"/>
                <a:cs typeface="Arial" panose="020B0604020202020204" pitchFamily="34" charset="0"/>
              </a:rPr>
              <a:t>to</a:t>
            </a:r>
            <a:r>
              <a:rPr lang="de-AT" sz="2200" b="1" dirty="0">
                <a:latin typeface="Arial" panose="020B0604020202020204" pitchFamily="34" charset="0"/>
                <a:cs typeface="Arial" panose="020B0604020202020204" pitchFamily="34" charset="0"/>
              </a:rPr>
              <a:t> Justice, </a:t>
            </a:r>
            <a:br>
              <a:rPr lang="de-AT" sz="2200" b="1" dirty="0">
                <a:latin typeface="Arial" panose="020B0604020202020204" pitchFamily="34" charset="0"/>
                <a:cs typeface="Arial" panose="020B0604020202020204" pitchFamily="34" charset="0"/>
              </a:rPr>
            </a:br>
            <a:r>
              <a:rPr lang="de-AT" sz="2200" b="1" dirty="0">
                <a:latin typeface="Arial" panose="020B0604020202020204" pitchFamily="34" charset="0"/>
                <a:cs typeface="Arial" panose="020B0604020202020204" pitchFamily="34" charset="0"/>
              </a:rPr>
              <a:t>27-28 April 2022</a:t>
            </a:r>
            <a:br>
              <a:rPr lang="de-AT" sz="2000" dirty="0">
                <a:latin typeface="Arial" panose="020B0604020202020204" pitchFamily="34" charset="0"/>
                <a:cs typeface="Arial" panose="020B0604020202020204" pitchFamily="34" charset="0"/>
              </a:rPr>
            </a:br>
            <a:br>
              <a:rPr lang="de-AT"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Priska Lueger, ÖKOBÜRO/J&amp;E Austria</a:t>
            </a:r>
            <a:br>
              <a:rPr lang="en-US" sz="2000" dirty="0">
                <a:latin typeface="+mn-lt"/>
              </a:rPr>
            </a:br>
            <a:br>
              <a:rPr lang="en-US" sz="800" b="1" dirty="0"/>
            </a:br>
            <a:br>
              <a:rPr lang="en-US" sz="1100" b="1" dirty="0"/>
            </a:br>
            <a:endParaRPr lang="cs-CZ"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3598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764704"/>
            <a:ext cx="8219256" cy="652934"/>
          </a:xfrm>
        </p:spPr>
        <p:txBody>
          <a:bodyPr>
            <a:normAutofit/>
          </a:bodyPr>
          <a:lstStyle/>
          <a:p>
            <a:r>
              <a:rPr lang="en-GB" sz="3600" dirty="0"/>
              <a:t>II.3. SEA – Overall observations</a:t>
            </a:r>
          </a:p>
        </p:txBody>
      </p:sp>
      <p:sp>
        <p:nvSpPr>
          <p:cNvPr id="3" name="Content Placeholder 2"/>
          <p:cNvSpPr>
            <a:spLocks noGrp="1"/>
          </p:cNvSpPr>
          <p:nvPr>
            <p:ph idx="1"/>
          </p:nvPr>
        </p:nvSpPr>
        <p:spPr>
          <a:xfrm>
            <a:off x="251520" y="1628800"/>
            <a:ext cx="6552728" cy="3960440"/>
          </a:xfrm>
        </p:spPr>
        <p:txBody>
          <a:bodyPr>
            <a:noAutofit/>
          </a:bodyPr>
          <a:lstStyle/>
          <a:p>
            <a:pPr>
              <a:lnSpc>
                <a:spcPct val="120000"/>
              </a:lnSpc>
            </a:pPr>
            <a:r>
              <a:rPr lang="en-GB" sz="1800" dirty="0"/>
              <a:t>We cannot have a clear picture whether all plans that should go through SEA procedures are notified</a:t>
            </a:r>
            <a:r>
              <a:rPr lang="en-GB" sz="1800" dirty="0">
                <a:effectLst/>
              </a:rPr>
              <a:t> </a:t>
            </a:r>
            <a:r>
              <a:rPr lang="en-GB" sz="1800" dirty="0"/>
              <a:t>(especially in case of “other plans”)</a:t>
            </a:r>
          </a:p>
          <a:p>
            <a:pPr>
              <a:lnSpc>
                <a:spcPct val="120000"/>
              </a:lnSpc>
            </a:pPr>
            <a:r>
              <a:rPr lang="en-US" sz="1800" dirty="0"/>
              <a:t>Since only plans determined by law undergo SEA, many high-level strategic plans or policies are not covered</a:t>
            </a:r>
          </a:p>
          <a:p>
            <a:pPr>
              <a:lnSpc>
                <a:spcPct val="120000"/>
              </a:lnSpc>
            </a:pPr>
            <a:r>
              <a:rPr lang="en-US" sz="1800" dirty="0"/>
              <a:t>Often plans/</a:t>
            </a:r>
            <a:r>
              <a:rPr lang="en-US" sz="1800" dirty="0" err="1"/>
              <a:t>programmes</a:t>
            </a:r>
            <a:r>
              <a:rPr lang="en-US" sz="1800" dirty="0"/>
              <a:t> are too generic (vision/roadmap);</a:t>
            </a:r>
          </a:p>
          <a:p>
            <a:pPr>
              <a:lnSpc>
                <a:spcPct val="120000"/>
              </a:lnSpc>
            </a:pPr>
            <a:r>
              <a:rPr lang="en-US" sz="1800" dirty="0"/>
              <a:t>Statistics on SEA decisions are only available in CZ, Romania and Slovenia; final SEA decisions are mostly positive</a:t>
            </a:r>
          </a:p>
          <a:p>
            <a:pPr>
              <a:lnSpc>
                <a:spcPct val="120000"/>
              </a:lnSpc>
            </a:pPr>
            <a:r>
              <a:rPr lang="en-US" sz="1800" dirty="0"/>
              <a:t>Lack of legal remedies to challenge plans as key challenge</a:t>
            </a:r>
          </a:p>
        </p:txBody>
      </p:sp>
      <p:pic>
        <p:nvPicPr>
          <p:cNvPr id="5" name="Grafik 4" descr="Ein Bild, das drinnen, Schlüssel enthält.&#10;&#10;Automatisch generierte Beschreibung">
            <a:extLst>
              <a:ext uri="{FF2B5EF4-FFF2-40B4-BE49-F238E27FC236}">
                <a16:creationId xmlns:a16="http://schemas.microsoft.com/office/drawing/2014/main" id="{900CABDB-7FD1-4655-9753-A61728FF4A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8" y="2773170"/>
            <a:ext cx="1877380" cy="2816070"/>
          </a:xfrm>
          <a:prstGeom prst="rect">
            <a:avLst/>
          </a:prstGeom>
        </p:spPr>
      </p:pic>
    </p:spTree>
    <p:extLst>
      <p:ext uri="{BB962C8B-B14F-4D97-AF65-F5344CB8AC3E}">
        <p14:creationId xmlns:p14="http://schemas.microsoft.com/office/powerpoint/2010/main" val="2951561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764704"/>
            <a:ext cx="8219256" cy="652934"/>
          </a:xfrm>
        </p:spPr>
        <p:txBody>
          <a:bodyPr>
            <a:normAutofit/>
          </a:bodyPr>
          <a:lstStyle/>
          <a:p>
            <a:r>
              <a:rPr lang="en-GB" sz="3600" dirty="0"/>
              <a:t>II.3. SEA – J&amp;E Recommendations</a:t>
            </a:r>
          </a:p>
        </p:txBody>
      </p:sp>
      <p:sp>
        <p:nvSpPr>
          <p:cNvPr id="3" name="Content Placeholder 2"/>
          <p:cNvSpPr>
            <a:spLocks noGrp="1"/>
          </p:cNvSpPr>
          <p:nvPr>
            <p:ph idx="1"/>
          </p:nvPr>
        </p:nvSpPr>
        <p:spPr>
          <a:xfrm>
            <a:off x="251520" y="1628800"/>
            <a:ext cx="8640960" cy="3960440"/>
          </a:xfrm>
        </p:spPr>
        <p:txBody>
          <a:bodyPr vert="horz" lIns="91440" tIns="45720" rIns="91440" bIns="45720" rtlCol="0" anchor="t">
            <a:noAutofit/>
          </a:bodyPr>
          <a:lstStyle/>
          <a:p>
            <a:pPr>
              <a:lnSpc>
                <a:spcPct val="120000"/>
              </a:lnSpc>
            </a:pPr>
            <a:r>
              <a:rPr lang="en-GB" sz="1800" dirty="0"/>
              <a:t>SEA should be done at highest level of strategic plans: all strategies and framework programmes must undergo an SEA screening</a:t>
            </a:r>
          </a:p>
          <a:p>
            <a:pPr>
              <a:lnSpc>
                <a:spcPct val="120000"/>
              </a:lnSpc>
            </a:pPr>
            <a:r>
              <a:rPr lang="en-GB" sz="1800" dirty="0">
                <a:latin typeface="Arial"/>
                <a:cs typeface="Arial"/>
              </a:rPr>
              <a:t>Strategic plans and programmes should contribute to achieving climate goals</a:t>
            </a:r>
          </a:p>
          <a:p>
            <a:pPr>
              <a:lnSpc>
                <a:spcPct val="120000"/>
              </a:lnSpc>
            </a:pPr>
            <a:r>
              <a:rPr lang="en-GB" sz="1800" dirty="0"/>
              <a:t>Increased transparency: SEA database and process of preparation; broader accessibility of screening decisions</a:t>
            </a:r>
          </a:p>
          <a:p>
            <a:pPr>
              <a:lnSpc>
                <a:spcPct val="120000"/>
              </a:lnSpc>
            </a:pPr>
            <a:r>
              <a:rPr lang="en-GB" sz="1800" dirty="0"/>
              <a:t>Broader consultation: consultation early in the process, additional independent expert organisations such as ombudsmen or state auditors involved, funded watchdog activity by NGOs</a:t>
            </a:r>
          </a:p>
          <a:p>
            <a:pPr>
              <a:lnSpc>
                <a:spcPct val="120000"/>
              </a:lnSpc>
            </a:pPr>
            <a:r>
              <a:rPr lang="en-GB" sz="1800" dirty="0"/>
              <a:t>Legal remedies against SEA decisions must be provided in all countries</a:t>
            </a:r>
          </a:p>
        </p:txBody>
      </p:sp>
    </p:spTree>
    <p:extLst>
      <p:ext uri="{BB962C8B-B14F-4D97-AF65-F5344CB8AC3E}">
        <p14:creationId xmlns:p14="http://schemas.microsoft.com/office/powerpoint/2010/main" val="3615465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8219256" cy="652934"/>
          </a:xfrm>
        </p:spPr>
        <p:txBody>
          <a:bodyPr>
            <a:normAutofit fontScale="90000"/>
          </a:bodyPr>
          <a:lstStyle/>
          <a:p>
            <a:r>
              <a:rPr lang="en-GB" dirty="0"/>
              <a:t>Thank you !</a:t>
            </a:r>
          </a:p>
        </p:txBody>
      </p:sp>
      <p:sp>
        <p:nvSpPr>
          <p:cNvPr id="4" name="Inhaltsplatzhalter 3"/>
          <p:cNvSpPr>
            <a:spLocks noGrp="1"/>
          </p:cNvSpPr>
          <p:nvPr>
            <p:ph idx="1"/>
          </p:nvPr>
        </p:nvSpPr>
        <p:spPr>
          <a:xfrm>
            <a:off x="3707904" y="2201366"/>
            <a:ext cx="4978896" cy="2304257"/>
          </a:xfrm>
        </p:spPr>
        <p:txBody>
          <a:bodyPr>
            <a:normAutofit/>
          </a:bodyPr>
          <a:lstStyle/>
          <a:p>
            <a:pPr marL="0" indent="0">
              <a:buNone/>
            </a:pPr>
            <a:r>
              <a:rPr lang="en-GB" sz="2000" dirty="0"/>
              <a:t>Priska Lueger</a:t>
            </a:r>
          </a:p>
          <a:p>
            <a:pPr marL="0" indent="0">
              <a:buNone/>
            </a:pPr>
            <a:r>
              <a:rPr lang="en-GB" sz="2000" dirty="0"/>
              <a:t>J&amp;E Co-topic leader Climate</a:t>
            </a:r>
          </a:p>
          <a:p>
            <a:pPr marL="0" indent="0">
              <a:buNone/>
            </a:pPr>
            <a:r>
              <a:rPr lang="en-GB" sz="2000" dirty="0"/>
              <a:t>phone:	+43 660 6879961</a:t>
            </a:r>
          </a:p>
          <a:p>
            <a:pPr marL="0" indent="0">
              <a:buNone/>
            </a:pPr>
            <a:r>
              <a:rPr lang="en-GB" sz="2000" dirty="0"/>
              <a:t>e-mail:</a:t>
            </a:r>
            <a:r>
              <a:rPr lang="de-AT" sz="2000" dirty="0"/>
              <a:t>	</a:t>
            </a:r>
            <a:r>
              <a:rPr lang="de-AT" sz="2000" u="sng" dirty="0">
                <a:hlinkClick r:id="rId3"/>
              </a:rPr>
              <a:t>priska.lueger@oekobuero.at</a:t>
            </a:r>
            <a:endParaRPr lang="de-AT" sz="2000" u="sng" dirty="0"/>
          </a:p>
          <a:p>
            <a:pPr marL="0" indent="0">
              <a:buNone/>
            </a:pPr>
            <a:r>
              <a:rPr lang="de-AT" sz="2000" dirty="0"/>
              <a:t>web:	</a:t>
            </a:r>
            <a:r>
              <a:rPr lang="de-AT" sz="2000" u="sng" dirty="0">
                <a:solidFill>
                  <a:schemeClr val="accent3">
                    <a:lumMod val="75000"/>
                  </a:schemeClr>
                </a:solidFill>
                <a:hlinkClick r:id="rId4"/>
              </a:rPr>
              <a:t>www.justiceandenvironment.org</a:t>
            </a:r>
            <a:r>
              <a:rPr lang="de-AT" sz="2000" dirty="0"/>
              <a:t> </a:t>
            </a:r>
          </a:p>
        </p:txBody>
      </p:sp>
      <p:pic>
        <p:nvPicPr>
          <p:cNvPr id="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2204864"/>
            <a:ext cx="2741558" cy="1872208"/>
          </a:xfrm>
          <a:prstGeom prst="rect">
            <a:avLst/>
          </a:prstGeom>
          <a:noFill/>
          <a:ln w="9525">
            <a:solidFill>
              <a:schemeClr val="bg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Rechteck 5"/>
          <p:cNvSpPr/>
          <p:nvPr/>
        </p:nvSpPr>
        <p:spPr>
          <a:xfrm>
            <a:off x="539552" y="4373868"/>
            <a:ext cx="7920880" cy="738664"/>
          </a:xfrm>
          <a:prstGeom prst="rect">
            <a:avLst/>
          </a:prstGeom>
        </p:spPr>
        <p:txBody>
          <a:bodyPr wrap="square">
            <a:spAutoFit/>
          </a:bodyPr>
          <a:lstStyle/>
          <a:p>
            <a:pPr algn="just"/>
            <a:r>
              <a:rPr lang="en-GB" sz="1400" dirty="0">
                <a:latin typeface="Times New Roman" panose="02020603050405020304" pitchFamily="18" charset="0"/>
                <a:cs typeface="Times New Roman" panose="02020603050405020304" pitchFamily="18" charset="0"/>
              </a:rPr>
              <a:t>The 2021 Work Plan of J&amp;E has received funding from the European Union through its LIFE+ funding scheme. The sole responsibility for the present document lies with the author and the European Commission is not responsible for any use that may be made of the information contained therein.</a:t>
            </a:r>
          </a:p>
        </p:txBody>
      </p:sp>
    </p:spTree>
    <p:extLst>
      <p:ext uri="{BB962C8B-B14F-4D97-AF65-F5344CB8AC3E}">
        <p14:creationId xmlns:p14="http://schemas.microsoft.com/office/powerpoint/2010/main" val="2799659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30B1C401-E20E-43B4-A901-3FAFD23B767A}"/>
              </a:ext>
            </a:extLst>
          </p:cNvPr>
          <p:cNvPicPr>
            <a:picLocks noChangeAspect="1"/>
          </p:cNvPicPr>
          <p:nvPr/>
        </p:nvPicPr>
        <p:blipFill>
          <a:blip r:embed="rId3"/>
          <a:stretch>
            <a:fillRect/>
          </a:stretch>
        </p:blipFill>
        <p:spPr>
          <a:xfrm>
            <a:off x="462372" y="2924943"/>
            <a:ext cx="4029760" cy="2538835"/>
          </a:xfrm>
          <a:prstGeom prst="rect">
            <a:avLst/>
          </a:prstGeom>
        </p:spPr>
      </p:pic>
      <p:sp>
        <p:nvSpPr>
          <p:cNvPr id="2" name="Title 1"/>
          <p:cNvSpPr>
            <a:spLocks noGrp="1"/>
          </p:cNvSpPr>
          <p:nvPr>
            <p:ph type="title"/>
          </p:nvPr>
        </p:nvSpPr>
        <p:spPr>
          <a:xfrm>
            <a:off x="462372" y="764704"/>
            <a:ext cx="8219256" cy="652934"/>
          </a:xfrm>
        </p:spPr>
        <p:txBody>
          <a:bodyPr>
            <a:normAutofit/>
          </a:bodyPr>
          <a:lstStyle/>
          <a:p>
            <a:r>
              <a:rPr lang="en-GB" sz="3600" dirty="0"/>
              <a:t>What is J&amp;E ?</a:t>
            </a:r>
          </a:p>
        </p:txBody>
      </p:sp>
      <p:sp>
        <p:nvSpPr>
          <p:cNvPr id="3" name="Content Placeholder 2"/>
          <p:cNvSpPr>
            <a:spLocks noGrp="1"/>
          </p:cNvSpPr>
          <p:nvPr>
            <p:ph idx="1"/>
          </p:nvPr>
        </p:nvSpPr>
        <p:spPr>
          <a:xfrm>
            <a:off x="1871700" y="1515505"/>
            <a:ext cx="5400600" cy="1311570"/>
          </a:xfrm>
        </p:spPr>
        <p:txBody>
          <a:bodyPr>
            <a:noAutofit/>
          </a:bodyPr>
          <a:lstStyle/>
          <a:p>
            <a:pPr>
              <a:lnSpc>
                <a:spcPct val="120000"/>
              </a:lnSpc>
            </a:pPr>
            <a:r>
              <a:rPr lang="en-GB" sz="1800" dirty="0"/>
              <a:t>Environmental law network</a:t>
            </a:r>
          </a:p>
          <a:p>
            <a:pPr>
              <a:lnSpc>
                <a:spcPct val="120000"/>
              </a:lnSpc>
            </a:pPr>
            <a:r>
              <a:rPr lang="en-GB" sz="1800" dirty="0"/>
              <a:t>14 member organisations (EU and beyond)</a:t>
            </a:r>
          </a:p>
          <a:p>
            <a:pPr>
              <a:lnSpc>
                <a:spcPct val="120000"/>
              </a:lnSpc>
            </a:pPr>
            <a:r>
              <a:rPr lang="en-GB" sz="1800" dirty="0"/>
              <a:t>Using mostly legal methods/tools</a:t>
            </a:r>
            <a:endParaRPr lang="en-GB" sz="1400" dirty="0"/>
          </a:p>
        </p:txBody>
      </p:sp>
      <p:sp>
        <p:nvSpPr>
          <p:cNvPr id="9" name="Content Placeholder 2">
            <a:extLst>
              <a:ext uri="{FF2B5EF4-FFF2-40B4-BE49-F238E27FC236}">
                <a16:creationId xmlns:a16="http://schemas.microsoft.com/office/drawing/2014/main" id="{AF47D125-DF40-4576-AE72-75670D025F5D}"/>
              </a:ext>
            </a:extLst>
          </p:cNvPr>
          <p:cNvSpPr txBox="1">
            <a:spLocks/>
          </p:cNvSpPr>
          <p:nvPr/>
        </p:nvSpPr>
        <p:spPr>
          <a:xfrm>
            <a:off x="4926868" y="2708920"/>
            <a:ext cx="4109628" cy="316965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buNone/>
            </a:pPr>
            <a:r>
              <a:rPr lang="de-AT" sz="1800" dirty="0" err="1">
                <a:effectLst/>
                <a:latin typeface="Arial" panose="020B0604020202020204" pitchFamily="34" charset="0"/>
                <a:ea typeface="Calibri" panose="020F0502020204030204" pitchFamily="34" charset="0"/>
              </a:rPr>
              <a:t>Activities</a:t>
            </a:r>
            <a:r>
              <a:rPr lang="de-AT" sz="1800" dirty="0">
                <a:ea typeface="Calibri" panose="020F0502020204030204" pitchFamily="34" charset="0"/>
              </a:rPr>
              <a:t>:</a:t>
            </a:r>
            <a:endParaRPr lang="de-AT" sz="1800" dirty="0">
              <a:effectLst/>
              <a:latin typeface="Arial" panose="020B0604020202020204" pitchFamily="34" charset="0"/>
              <a:ea typeface="Calibri" panose="020F0502020204030204" pitchFamily="34" charset="0"/>
            </a:endParaRPr>
          </a:p>
          <a:p>
            <a:pPr>
              <a:lnSpc>
                <a:spcPct val="120000"/>
              </a:lnSpc>
            </a:pPr>
            <a:r>
              <a:rPr lang="cs-CZ" sz="1400" dirty="0">
                <a:effectLst/>
                <a:latin typeface="Arial" panose="020B0604020202020204" pitchFamily="34" charset="0"/>
                <a:ea typeface="Calibri" panose="020F0502020204030204" pitchFamily="34" charset="0"/>
              </a:rPr>
              <a:t>analys</a:t>
            </a:r>
            <a:r>
              <a:rPr lang="de-AT" sz="1400" dirty="0" err="1">
                <a:effectLst/>
                <a:latin typeface="Arial" panose="020B0604020202020204" pitchFamily="34" charset="0"/>
                <a:ea typeface="Calibri" panose="020F0502020204030204" pitchFamily="34" charset="0"/>
              </a:rPr>
              <a:t>ing</a:t>
            </a:r>
            <a:r>
              <a:rPr lang="cs-CZ" sz="1400" dirty="0">
                <a:effectLst/>
                <a:latin typeface="Arial" panose="020B0604020202020204" pitchFamily="34" charset="0"/>
                <a:ea typeface="Calibri" panose="020F0502020204030204" pitchFamily="34" charset="0"/>
              </a:rPr>
              <a:t> the implementation of EU law</a:t>
            </a:r>
            <a:endParaRPr lang="de-AT" sz="1400" dirty="0">
              <a:effectLst/>
              <a:latin typeface="Arial" panose="020B0604020202020204" pitchFamily="34" charset="0"/>
              <a:ea typeface="Calibri" panose="020F0502020204030204" pitchFamily="34" charset="0"/>
            </a:endParaRPr>
          </a:p>
          <a:p>
            <a:pPr>
              <a:lnSpc>
                <a:spcPct val="120000"/>
              </a:lnSpc>
            </a:pPr>
            <a:r>
              <a:rPr lang="de-AT" sz="1400" dirty="0">
                <a:effectLst/>
                <a:latin typeface="Arial" panose="020B0604020202020204" pitchFamily="34" charset="0"/>
                <a:ea typeface="Calibri" panose="020F0502020204030204" pitchFamily="34" charset="0"/>
              </a:rPr>
              <a:t>Case </a:t>
            </a:r>
            <a:r>
              <a:rPr lang="cs-CZ" sz="1400" dirty="0">
                <a:effectLst/>
                <a:latin typeface="Arial" panose="020B0604020202020204" pitchFamily="34" charset="0"/>
                <a:ea typeface="Calibri" panose="020F0502020204030204" pitchFamily="34" charset="0"/>
              </a:rPr>
              <a:t>studies</a:t>
            </a:r>
            <a:r>
              <a:rPr lang="de-AT" sz="1400" dirty="0">
                <a:ea typeface="Calibri" panose="020F0502020204030204" pitchFamily="34" charset="0"/>
              </a:rPr>
              <a:t>, </a:t>
            </a:r>
            <a:r>
              <a:rPr lang="cs-CZ" sz="1400" dirty="0">
                <a:effectLst/>
                <a:latin typeface="Arial" panose="020B0604020202020204" pitchFamily="34" charset="0"/>
                <a:ea typeface="Calibri" panose="020F0502020204030204" pitchFamily="34" charset="0"/>
              </a:rPr>
              <a:t>policy recommendations</a:t>
            </a:r>
            <a:r>
              <a:rPr lang="de-AT" sz="1400" dirty="0">
                <a:effectLst/>
                <a:latin typeface="Arial" panose="020B0604020202020204" pitchFamily="34" charset="0"/>
                <a:ea typeface="Calibri" panose="020F0502020204030204" pitchFamily="34" charset="0"/>
              </a:rPr>
              <a:t> </a:t>
            </a:r>
            <a:r>
              <a:rPr lang="cs-CZ" sz="1400" dirty="0">
                <a:effectLst/>
                <a:latin typeface="Arial" panose="020B0604020202020204" pitchFamily="34" charset="0"/>
                <a:ea typeface="Calibri" panose="020F0502020204030204" pitchFamily="34" charset="0"/>
              </a:rPr>
              <a:t>and guidance material</a:t>
            </a:r>
            <a:endParaRPr lang="de-AT" sz="1400" dirty="0">
              <a:effectLst/>
              <a:latin typeface="Arial" panose="020B0604020202020204" pitchFamily="34" charset="0"/>
              <a:ea typeface="Calibri" panose="020F0502020204030204" pitchFamily="34" charset="0"/>
            </a:endParaRPr>
          </a:p>
          <a:p>
            <a:pPr>
              <a:lnSpc>
                <a:spcPct val="120000"/>
              </a:lnSpc>
            </a:pPr>
            <a:r>
              <a:rPr lang="cs-CZ" sz="1400" dirty="0">
                <a:effectLst/>
                <a:latin typeface="Arial" panose="020B0604020202020204" pitchFamily="34" charset="0"/>
                <a:ea typeface="Calibri" panose="020F0502020204030204" pitchFamily="34" charset="0"/>
              </a:rPr>
              <a:t>defend</a:t>
            </a:r>
            <a:r>
              <a:rPr lang="de-AT" sz="1400" dirty="0" err="1">
                <a:effectLst/>
                <a:latin typeface="Arial" panose="020B0604020202020204" pitchFamily="34" charset="0"/>
                <a:ea typeface="Calibri" panose="020F0502020204030204" pitchFamily="34" charset="0"/>
              </a:rPr>
              <a:t>ing</a:t>
            </a:r>
            <a:r>
              <a:rPr lang="cs-CZ" sz="1400" dirty="0">
                <a:effectLst/>
                <a:latin typeface="Arial" panose="020B0604020202020204" pitchFamily="34" charset="0"/>
                <a:ea typeface="Calibri" panose="020F0502020204030204" pitchFamily="34" charset="0"/>
              </a:rPr>
              <a:t> the rights of communities and nature in court</a:t>
            </a:r>
            <a:endParaRPr lang="de-AT" sz="1400" dirty="0">
              <a:ea typeface="Calibri" panose="020F0502020204030204" pitchFamily="34" charset="0"/>
            </a:endParaRPr>
          </a:p>
          <a:p>
            <a:pPr marL="0" indent="0">
              <a:lnSpc>
                <a:spcPct val="120000"/>
              </a:lnSpc>
              <a:buNone/>
            </a:pPr>
            <a:r>
              <a:rPr lang="de-AT" sz="1800" dirty="0">
                <a:effectLst/>
                <a:latin typeface="Arial" panose="020B0604020202020204" pitchFamily="34" charset="0"/>
                <a:ea typeface="Calibri" panose="020F0502020204030204" pitchFamily="34" charset="0"/>
              </a:rPr>
              <a:t>M</a:t>
            </a:r>
            <a:r>
              <a:rPr lang="cs-CZ" sz="1800" dirty="0">
                <a:effectLst/>
                <a:latin typeface="Arial" panose="020B0604020202020204" pitchFamily="34" charset="0"/>
                <a:ea typeface="Calibri" panose="020F0502020204030204" pitchFamily="34" charset="0"/>
              </a:rPr>
              <a:t>ain work areas</a:t>
            </a:r>
            <a:r>
              <a:rPr lang="de-AT" sz="1800" dirty="0">
                <a:effectLst/>
                <a:latin typeface="Arial" panose="020B0604020202020204" pitchFamily="34" charset="0"/>
                <a:ea typeface="Calibri" panose="020F0502020204030204" pitchFamily="34" charset="0"/>
              </a:rPr>
              <a:t>:</a:t>
            </a:r>
          </a:p>
          <a:p>
            <a:pPr>
              <a:lnSpc>
                <a:spcPct val="120000"/>
              </a:lnSpc>
            </a:pPr>
            <a:r>
              <a:rPr lang="cs-CZ" sz="1400" dirty="0">
                <a:effectLst/>
                <a:latin typeface="Arial" panose="020B0604020202020204" pitchFamily="34" charset="0"/>
                <a:ea typeface="Calibri" panose="020F0502020204030204" pitchFamily="34" charset="0"/>
              </a:rPr>
              <a:t>Access to Justice</a:t>
            </a:r>
            <a:endParaRPr lang="de-AT" sz="1400" dirty="0">
              <a:effectLst/>
              <a:latin typeface="Arial" panose="020B0604020202020204" pitchFamily="34" charset="0"/>
              <a:ea typeface="Calibri" panose="020F0502020204030204" pitchFamily="34" charset="0"/>
            </a:endParaRPr>
          </a:p>
          <a:p>
            <a:pPr>
              <a:lnSpc>
                <a:spcPct val="120000"/>
              </a:lnSpc>
            </a:pPr>
            <a:r>
              <a:rPr lang="cs-CZ" sz="1400" dirty="0">
                <a:effectLst/>
                <a:latin typeface="Arial" panose="020B0604020202020204" pitchFamily="34" charset="0"/>
                <a:ea typeface="Calibri" panose="020F0502020204030204" pitchFamily="34" charset="0"/>
              </a:rPr>
              <a:t>Climate</a:t>
            </a:r>
            <a:endParaRPr lang="de-AT" sz="1400" dirty="0">
              <a:effectLst/>
              <a:latin typeface="Arial" panose="020B0604020202020204" pitchFamily="34" charset="0"/>
              <a:ea typeface="Calibri" panose="020F0502020204030204" pitchFamily="34" charset="0"/>
            </a:endParaRPr>
          </a:p>
          <a:p>
            <a:pPr>
              <a:lnSpc>
                <a:spcPct val="120000"/>
              </a:lnSpc>
            </a:pPr>
            <a:r>
              <a:rPr lang="cs-CZ" sz="1400" dirty="0">
                <a:effectLst/>
                <a:latin typeface="Arial" panose="020B0604020202020204" pitchFamily="34" charset="0"/>
                <a:ea typeface="Calibri" panose="020F0502020204030204" pitchFamily="34" charset="0"/>
              </a:rPr>
              <a:t>Environmental Assessments</a:t>
            </a:r>
            <a:endParaRPr lang="en-GB" sz="1100" dirty="0"/>
          </a:p>
        </p:txBody>
      </p:sp>
    </p:spTree>
    <p:extLst>
      <p:ext uri="{BB962C8B-B14F-4D97-AF65-F5344CB8AC3E}">
        <p14:creationId xmlns:p14="http://schemas.microsoft.com/office/powerpoint/2010/main" val="3667736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764704"/>
            <a:ext cx="8219256" cy="652934"/>
          </a:xfrm>
        </p:spPr>
        <p:txBody>
          <a:bodyPr>
            <a:normAutofit/>
          </a:bodyPr>
          <a:lstStyle/>
          <a:p>
            <a:r>
              <a:rPr lang="en-GB" sz="3600" dirty="0"/>
              <a:t>Overview</a:t>
            </a:r>
          </a:p>
        </p:txBody>
      </p:sp>
      <p:sp>
        <p:nvSpPr>
          <p:cNvPr id="3" name="Content Placeholder 2"/>
          <p:cNvSpPr>
            <a:spLocks noGrp="1"/>
          </p:cNvSpPr>
          <p:nvPr>
            <p:ph idx="1"/>
          </p:nvPr>
        </p:nvSpPr>
        <p:spPr>
          <a:xfrm>
            <a:off x="251520" y="1628800"/>
            <a:ext cx="8640960" cy="3960440"/>
          </a:xfrm>
        </p:spPr>
        <p:txBody>
          <a:bodyPr>
            <a:noAutofit/>
          </a:bodyPr>
          <a:lstStyle/>
          <a:p>
            <a:pPr marL="400050" indent="-400050">
              <a:lnSpc>
                <a:spcPct val="120000"/>
              </a:lnSpc>
              <a:buFont typeface="+mj-lt"/>
              <a:buAutoNum type="romanUcPeriod"/>
            </a:pPr>
            <a:r>
              <a:rPr lang="en-GB" sz="1800" dirty="0"/>
              <a:t>National Energy and Climate Plans (NECPs)</a:t>
            </a:r>
          </a:p>
          <a:p>
            <a:pPr marL="800100" lvl="1" indent="-342900">
              <a:lnSpc>
                <a:spcPct val="120000"/>
              </a:lnSpc>
              <a:buFont typeface="+mj-lt"/>
              <a:buAutoNum type="arabicPeriod"/>
            </a:pPr>
            <a:r>
              <a:rPr lang="en-GB" sz="1400" dirty="0"/>
              <a:t>Baseline information: Comparative study on NECP process (2019-20)</a:t>
            </a:r>
          </a:p>
          <a:p>
            <a:pPr marL="800100" lvl="1" indent="-342900">
              <a:lnSpc>
                <a:spcPct val="120000"/>
              </a:lnSpc>
              <a:buFont typeface="+mj-lt"/>
              <a:buAutoNum type="arabicPeriod"/>
            </a:pPr>
            <a:r>
              <a:rPr lang="en-GB" sz="1400" dirty="0"/>
              <a:t>Access to justice options (2021)</a:t>
            </a:r>
          </a:p>
          <a:p>
            <a:pPr marL="800100" lvl="1" indent="-342900">
              <a:lnSpc>
                <a:spcPct val="120000"/>
              </a:lnSpc>
              <a:buFont typeface="+mj-lt"/>
              <a:buAutoNum type="arabicPeriod"/>
            </a:pPr>
            <a:r>
              <a:rPr lang="en-GB" sz="1400" dirty="0"/>
              <a:t>Practical input from selected countries (2022)</a:t>
            </a:r>
          </a:p>
          <a:p>
            <a:pPr marL="457200" lvl="1" indent="0">
              <a:lnSpc>
                <a:spcPct val="120000"/>
              </a:lnSpc>
              <a:buNone/>
            </a:pPr>
            <a:endParaRPr lang="en-GB" sz="1400" dirty="0"/>
          </a:p>
          <a:p>
            <a:pPr marL="400050" indent="-400050">
              <a:lnSpc>
                <a:spcPct val="120000"/>
              </a:lnSpc>
              <a:buFont typeface="+mj-lt"/>
              <a:buAutoNum type="romanUcPeriod"/>
            </a:pPr>
            <a:r>
              <a:rPr lang="en-GB" sz="1800" dirty="0"/>
              <a:t>SEA decisions</a:t>
            </a:r>
          </a:p>
          <a:p>
            <a:pPr marL="800100" lvl="1" indent="-342900">
              <a:lnSpc>
                <a:spcPct val="120000"/>
              </a:lnSpc>
              <a:buFont typeface="+mj-lt"/>
              <a:buAutoNum type="arabicPeriod"/>
            </a:pPr>
            <a:r>
              <a:rPr lang="en-GB" sz="1400" dirty="0"/>
              <a:t>J&amp;E study on climate aspects in SEA (2020)</a:t>
            </a:r>
          </a:p>
          <a:p>
            <a:pPr marL="800100" lvl="1" indent="-342900">
              <a:lnSpc>
                <a:spcPct val="120000"/>
              </a:lnSpc>
              <a:buFont typeface="+mj-lt"/>
              <a:buAutoNum type="arabicPeriod"/>
            </a:pPr>
            <a:r>
              <a:rPr lang="en-GB" sz="1400" dirty="0"/>
              <a:t>Access to Justice regarding SEA decisions</a:t>
            </a:r>
          </a:p>
          <a:p>
            <a:pPr marL="800100" lvl="1" indent="-342900">
              <a:lnSpc>
                <a:spcPct val="120000"/>
              </a:lnSpc>
              <a:buFont typeface="+mj-lt"/>
              <a:buAutoNum type="arabicPeriod"/>
            </a:pPr>
            <a:r>
              <a:rPr lang="en-GB" sz="1400" dirty="0"/>
              <a:t>Observations and recommendations (2021)</a:t>
            </a:r>
          </a:p>
        </p:txBody>
      </p:sp>
      <p:pic>
        <p:nvPicPr>
          <p:cNvPr id="5" name="Grafik 4" descr="Ein Bild, das Gras, Outdoorobjekt enthält.&#10;&#10;Automatisch generierte Beschreibung">
            <a:extLst>
              <a:ext uri="{FF2B5EF4-FFF2-40B4-BE49-F238E27FC236}">
                <a16:creationId xmlns:a16="http://schemas.microsoft.com/office/drawing/2014/main" id="{D4C979E4-39F1-46E3-AB1F-B6BC9554C1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0775" y="3284984"/>
            <a:ext cx="4111706" cy="2297759"/>
          </a:xfrm>
          <a:prstGeom prst="rect">
            <a:avLst/>
          </a:prstGeom>
        </p:spPr>
      </p:pic>
    </p:spTree>
    <p:extLst>
      <p:ext uri="{BB962C8B-B14F-4D97-AF65-F5344CB8AC3E}">
        <p14:creationId xmlns:p14="http://schemas.microsoft.com/office/powerpoint/2010/main" val="266786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764704"/>
            <a:ext cx="8219256" cy="652934"/>
          </a:xfrm>
        </p:spPr>
        <p:txBody>
          <a:bodyPr>
            <a:normAutofit/>
          </a:bodyPr>
          <a:lstStyle/>
          <a:p>
            <a:r>
              <a:rPr lang="en-GB" sz="3600" dirty="0"/>
              <a:t>I.1. NECPs – collected information</a:t>
            </a:r>
          </a:p>
        </p:txBody>
      </p:sp>
      <p:sp>
        <p:nvSpPr>
          <p:cNvPr id="3" name="Content Placeholder 2"/>
          <p:cNvSpPr>
            <a:spLocks noGrp="1"/>
          </p:cNvSpPr>
          <p:nvPr>
            <p:ph idx="1"/>
          </p:nvPr>
        </p:nvSpPr>
        <p:spPr>
          <a:xfrm>
            <a:off x="251520" y="1628800"/>
            <a:ext cx="8892480" cy="4104456"/>
          </a:xfrm>
        </p:spPr>
        <p:txBody>
          <a:bodyPr>
            <a:noAutofit/>
          </a:bodyPr>
          <a:lstStyle/>
          <a:p>
            <a:pPr marL="0" indent="0">
              <a:lnSpc>
                <a:spcPct val="120000"/>
              </a:lnSpc>
              <a:buNone/>
            </a:pPr>
            <a:r>
              <a:rPr lang="en-GB" sz="1800" dirty="0"/>
              <a:t>J&amp;E publication series “</a:t>
            </a:r>
            <a:r>
              <a:rPr lang="en-GB" sz="1800" b="1" dirty="0"/>
              <a:t>TRANSPARENT AND PARTICIPATIVE NECPs!</a:t>
            </a:r>
            <a:r>
              <a:rPr lang="en-GB" sz="1800" dirty="0"/>
              <a:t>”</a:t>
            </a:r>
          </a:p>
          <a:p>
            <a:pPr marL="400050" indent="-400050">
              <a:lnSpc>
                <a:spcPct val="120000"/>
              </a:lnSpc>
              <a:buFont typeface="+mj-lt"/>
              <a:buAutoNum type="romanUcPeriod"/>
            </a:pPr>
            <a:r>
              <a:rPr lang="en-GB" sz="1800" dirty="0">
                <a:hlinkClick r:id="rId3"/>
              </a:rPr>
              <a:t>Recommendations for the NECP preparation process</a:t>
            </a:r>
            <a:r>
              <a:rPr lang="en-GB" sz="1800" dirty="0"/>
              <a:t> (2019)</a:t>
            </a:r>
          </a:p>
          <a:p>
            <a:pPr marL="400050" indent="-400050">
              <a:lnSpc>
                <a:spcPct val="120000"/>
              </a:lnSpc>
              <a:buFont typeface="+mj-lt"/>
              <a:buAutoNum type="romanUcPeriod"/>
            </a:pPr>
            <a:r>
              <a:rPr lang="en-GB" sz="1800" dirty="0">
                <a:hlinkClick r:id="rId4"/>
              </a:rPr>
              <a:t>Recommendations for the NECP implementation process</a:t>
            </a:r>
            <a:r>
              <a:rPr lang="en-GB" sz="1800" dirty="0"/>
              <a:t> (2021)</a:t>
            </a:r>
          </a:p>
          <a:p>
            <a:pPr marL="400050" indent="-400050">
              <a:lnSpc>
                <a:spcPct val="120000"/>
              </a:lnSpc>
              <a:buFont typeface="+mj-lt"/>
              <a:buAutoNum type="romanUcPeriod"/>
            </a:pPr>
            <a:r>
              <a:rPr lang="en-GB" sz="1800" dirty="0">
                <a:hlinkClick r:id="rId5"/>
              </a:rPr>
              <a:t>Findings from the first year of the NECP implementation process</a:t>
            </a:r>
            <a:r>
              <a:rPr lang="en-GB" sz="1800" dirty="0"/>
              <a:t> (2022)</a:t>
            </a:r>
          </a:p>
          <a:p>
            <a:pPr>
              <a:lnSpc>
                <a:spcPct val="120000"/>
              </a:lnSpc>
            </a:pPr>
            <a:endParaRPr lang="en-GB" sz="1800" dirty="0"/>
          </a:p>
          <a:p>
            <a:pPr>
              <a:lnSpc>
                <a:spcPct val="120000"/>
              </a:lnSpc>
            </a:pPr>
            <a:r>
              <a:rPr lang="en-GB" sz="1800" dirty="0"/>
              <a:t>Information gathered via questionnaires and discussions with environmental law experts</a:t>
            </a:r>
          </a:p>
          <a:p>
            <a:pPr>
              <a:lnSpc>
                <a:spcPct val="120000"/>
              </a:lnSpc>
            </a:pPr>
            <a:r>
              <a:rPr lang="en-GB" sz="1800" dirty="0"/>
              <a:t>8 different EU Member States: Austria, Bulgaria, Croatia, Estonia, Hungary, Romania, Slovenia &amp; Spain</a:t>
            </a:r>
          </a:p>
          <a:p>
            <a:pPr>
              <a:lnSpc>
                <a:spcPct val="120000"/>
              </a:lnSpc>
            </a:pPr>
            <a:r>
              <a:rPr lang="en-GB" sz="1800" dirty="0"/>
              <a:t>Focus on legal frameworks (national and EU level), transparency, and public involvement</a:t>
            </a:r>
          </a:p>
        </p:txBody>
      </p:sp>
    </p:spTree>
    <p:extLst>
      <p:ext uri="{BB962C8B-B14F-4D97-AF65-F5344CB8AC3E}">
        <p14:creationId xmlns:p14="http://schemas.microsoft.com/office/powerpoint/2010/main" val="1973970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764704"/>
            <a:ext cx="8219256" cy="652934"/>
          </a:xfrm>
        </p:spPr>
        <p:txBody>
          <a:bodyPr>
            <a:normAutofit/>
          </a:bodyPr>
          <a:lstStyle/>
          <a:p>
            <a:r>
              <a:rPr lang="en-GB" sz="3600" dirty="0"/>
              <a:t>I.2. NECPs – A2J options</a:t>
            </a:r>
          </a:p>
        </p:txBody>
      </p:sp>
      <p:sp>
        <p:nvSpPr>
          <p:cNvPr id="3" name="Content Placeholder 2"/>
          <p:cNvSpPr>
            <a:spLocks noGrp="1"/>
          </p:cNvSpPr>
          <p:nvPr>
            <p:ph idx="1"/>
          </p:nvPr>
        </p:nvSpPr>
        <p:spPr>
          <a:xfrm>
            <a:off x="251520" y="1628800"/>
            <a:ext cx="5904656" cy="4104456"/>
          </a:xfrm>
        </p:spPr>
        <p:txBody>
          <a:bodyPr>
            <a:noAutofit/>
          </a:bodyPr>
          <a:lstStyle/>
          <a:p>
            <a:pPr>
              <a:lnSpc>
                <a:spcPct val="120000"/>
              </a:lnSpc>
            </a:pPr>
            <a:r>
              <a:rPr lang="en-GB" sz="1800" b="0" i="0" u="none" strike="noStrike" dirty="0">
                <a:solidFill>
                  <a:srgbClr val="201F1E"/>
                </a:solidFill>
                <a:effectLst/>
              </a:rPr>
              <a:t>legal remedies regarding NECPs differ widely</a:t>
            </a:r>
          </a:p>
          <a:p>
            <a:pPr>
              <a:lnSpc>
                <a:spcPct val="120000"/>
              </a:lnSpc>
            </a:pPr>
            <a:r>
              <a:rPr lang="en-GB" sz="1800" b="0" i="0" u="none" strike="noStrike" dirty="0">
                <a:solidFill>
                  <a:srgbClr val="201F1E"/>
                </a:solidFill>
                <a:effectLst/>
              </a:rPr>
              <a:t>A</a:t>
            </a:r>
            <a:r>
              <a:rPr lang="en-GB" sz="1800" dirty="0">
                <a:solidFill>
                  <a:srgbClr val="201F1E"/>
                </a:solidFill>
              </a:rPr>
              <a:t>ccess to justice options exist </a:t>
            </a:r>
            <a:r>
              <a:rPr lang="en-GB" sz="1800" b="0" i="0" u="none" strike="noStrike" dirty="0">
                <a:solidFill>
                  <a:srgbClr val="201F1E"/>
                </a:solidFill>
                <a:effectLst/>
              </a:rPr>
              <a:t>in Bulgaria, Estonia, Romania, and Spain</a:t>
            </a:r>
          </a:p>
          <a:p>
            <a:pPr>
              <a:lnSpc>
                <a:spcPct val="120000"/>
              </a:lnSpc>
            </a:pPr>
            <a:r>
              <a:rPr lang="en-GB" sz="1800" b="0" i="0" u="none" strike="noStrike" dirty="0">
                <a:solidFill>
                  <a:srgbClr val="201F1E"/>
                </a:solidFill>
                <a:effectLst/>
              </a:rPr>
              <a:t>no realistic options to challenge NECPs in Austria*, Croatia, Hungary, and Slovenia</a:t>
            </a:r>
          </a:p>
          <a:p>
            <a:pPr>
              <a:lnSpc>
                <a:spcPct val="120000"/>
              </a:lnSpc>
            </a:pPr>
            <a:r>
              <a:rPr lang="en-GB" sz="1800" b="0" i="0" u="none" strike="noStrike" baseline="0" dirty="0">
                <a:solidFill>
                  <a:srgbClr val="000000"/>
                </a:solidFill>
              </a:rPr>
              <a:t>The NECP is lacking a normative character in Austria, Croatia, Hungary and Romania</a:t>
            </a:r>
            <a:endParaRPr lang="en-GB" sz="1800" b="0" i="0" u="none" strike="noStrike" baseline="0" dirty="0">
              <a:solidFill>
                <a:srgbClr val="201F1E"/>
              </a:solidFill>
            </a:endParaRPr>
          </a:p>
          <a:p>
            <a:pPr>
              <a:lnSpc>
                <a:spcPct val="120000"/>
              </a:lnSpc>
            </a:pPr>
            <a:r>
              <a:rPr lang="en-GB" sz="1800" dirty="0">
                <a:solidFill>
                  <a:srgbClr val="000000"/>
                </a:solidFill>
              </a:rPr>
              <a:t>Only in Spain and Slovenia, the NECP was subject to an SEA</a:t>
            </a:r>
            <a:endParaRPr lang="en-GB" sz="1400" dirty="0">
              <a:solidFill>
                <a:srgbClr val="201F1E"/>
              </a:solidFill>
            </a:endParaRPr>
          </a:p>
          <a:p>
            <a:pPr marL="0" indent="0">
              <a:buNone/>
            </a:pPr>
            <a:br>
              <a:rPr lang="en-GB" sz="1400" i="1" dirty="0">
                <a:solidFill>
                  <a:srgbClr val="201F1E"/>
                </a:solidFill>
              </a:rPr>
            </a:br>
            <a:r>
              <a:rPr lang="en-GB" sz="1200" i="1" dirty="0">
                <a:solidFill>
                  <a:srgbClr val="201F1E"/>
                </a:solidFill>
              </a:rPr>
              <a:t>*) An option to challenge the Austrian NECP could possibly be deducted by direct application of the Aarhus Convention in conjunction with EU law, but this has not been tested so far.</a:t>
            </a:r>
            <a:endParaRPr lang="en-GB" sz="1400" i="1" dirty="0"/>
          </a:p>
        </p:txBody>
      </p:sp>
      <p:pic>
        <p:nvPicPr>
          <p:cNvPr id="5" name="Grafik 4" descr="Ein Bild, das Öffner enthält.&#10;&#10;Automatisch generierte Beschreibung">
            <a:extLst>
              <a:ext uri="{FF2B5EF4-FFF2-40B4-BE49-F238E27FC236}">
                <a16:creationId xmlns:a16="http://schemas.microsoft.com/office/drawing/2014/main" id="{8E3E67F5-A656-4E3D-A837-CAB52B0EB2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9554" y="2568810"/>
            <a:ext cx="3164446" cy="3164446"/>
          </a:xfrm>
          <a:prstGeom prst="rect">
            <a:avLst/>
          </a:prstGeom>
        </p:spPr>
      </p:pic>
    </p:spTree>
    <p:extLst>
      <p:ext uri="{BB962C8B-B14F-4D97-AF65-F5344CB8AC3E}">
        <p14:creationId xmlns:p14="http://schemas.microsoft.com/office/powerpoint/2010/main" val="440175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764703"/>
            <a:ext cx="8219256" cy="661583"/>
          </a:xfrm>
        </p:spPr>
        <p:txBody>
          <a:bodyPr>
            <a:normAutofit/>
          </a:bodyPr>
          <a:lstStyle/>
          <a:p>
            <a:r>
              <a:rPr lang="en-GB" sz="3600" dirty="0"/>
              <a:t>I.3. NECPs – situation in selected countries</a:t>
            </a:r>
          </a:p>
        </p:txBody>
      </p:sp>
      <p:sp>
        <p:nvSpPr>
          <p:cNvPr id="3" name="Content Placeholder 2"/>
          <p:cNvSpPr>
            <a:spLocks noGrp="1"/>
          </p:cNvSpPr>
          <p:nvPr>
            <p:ph idx="1"/>
          </p:nvPr>
        </p:nvSpPr>
        <p:spPr>
          <a:xfrm>
            <a:off x="251520" y="1426287"/>
            <a:ext cx="8892480" cy="4032448"/>
          </a:xfrm>
        </p:spPr>
        <p:txBody>
          <a:bodyPr>
            <a:noAutofit/>
          </a:bodyPr>
          <a:lstStyle/>
          <a:p>
            <a:pPr marL="0" indent="0">
              <a:lnSpc>
                <a:spcPct val="120000"/>
              </a:lnSpc>
              <a:buNone/>
            </a:pPr>
            <a:r>
              <a:rPr lang="en-GB" sz="1800" u="sng" dirty="0">
                <a:solidFill>
                  <a:srgbClr val="201F1E"/>
                </a:solidFill>
              </a:rPr>
              <a:t>Bulgaria</a:t>
            </a:r>
            <a:r>
              <a:rPr lang="en-GB" sz="1800" dirty="0">
                <a:solidFill>
                  <a:srgbClr val="201F1E"/>
                </a:solidFill>
              </a:rPr>
              <a:t>:</a:t>
            </a:r>
          </a:p>
          <a:p>
            <a:pPr>
              <a:lnSpc>
                <a:spcPct val="120000"/>
              </a:lnSpc>
            </a:pPr>
            <a:r>
              <a:rPr lang="en-GB" sz="1800" dirty="0">
                <a:solidFill>
                  <a:srgbClr val="26282A"/>
                </a:solidFill>
                <a:ea typeface="Calibri" panose="020F0502020204030204" pitchFamily="34" charset="0"/>
              </a:rPr>
              <a:t>The Bulgarian NECP (integrated energy and climate plan of Republic of Bulgaria 2021-2030 – IECP) </a:t>
            </a:r>
            <a:r>
              <a:rPr lang="en-GB" sz="1800" dirty="0">
                <a:solidFill>
                  <a:srgbClr val="26282A"/>
                </a:solidFill>
                <a:effectLst/>
                <a:ea typeface="Calibri" panose="020F0502020204030204" pitchFamily="34" charset="0"/>
              </a:rPr>
              <a:t>was adopted by the Council of Ministers in February 2020</a:t>
            </a:r>
          </a:p>
          <a:p>
            <a:pPr>
              <a:lnSpc>
                <a:spcPct val="120000"/>
              </a:lnSpc>
            </a:pPr>
            <a:r>
              <a:rPr lang="en-GB" sz="1800" dirty="0">
                <a:solidFill>
                  <a:srgbClr val="000000"/>
                </a:solidFill>
              </a:rPr>
              <a:t>two years after its adoption and reporting to the EC, the SEA is still on-going</a:t>
            </a:r>
          </a:p>
          <a:p>
            <a:pPr marL="0" indent="0">
              <a:lnSpc>
                <a:spcPct val="120000"/>
              </a:lnSpc>
              <a:buNone/>
            </a:pPr>
            <a:r>
              <a:rPr lang="en-GB" sz="1800" b="0" i="0" u="sng" strike="noStrike" dirty="0">
                <a:solidFill>
                  <a:srgbClr val="201F1E"/>
                </a:solidFill>
                <a:effectLst/>
              </a:rPr>
              <a:t>Hungary</a:t>
            </a:r>
            <a:r>
              <a:rPr lang="en-GB" sz="1800" b="0" i="0" u="none" strike="noStrike" dirty="0">
                <a:solidFill>
                  <a:srgbClr val="201F1E"/>
                </a:solidFill>
                <a:effectLst/>
              </a:rPr>
              <a:t>:</a:t>
            </a:r>
          </a:p>
          <a:p>
            <a:r>
              <a:rPr lang="en-GB" sz="1800" dirty="0">
                <a:solidFill>
                  <a:srgbClr val="000000"/>
                </a:solidFill>
                <a:effectLst/>
                <a:ea typeface="Calibri" panose="020F0502020204030204" pitchFamily="34" charset="0"/>
              </a:rPr>
              <a:t>According to the Hungarian NECP submitted to the EC in January 2020, the finalisation of the SEA relating to the NECP objectives/measures was in progress, but t</a:t>
            </a:r>
            <a:r>
              <a:rPr lang="en-GB" sz="1800" dirty="0">
                <a:solidFill>
                  <a:srgbClr val="000000"/>
                </a:solidFill>
                <a:ea typeface="Calibri" panose="020F0502020204030204" pitchFamily="34" charset="0"/>
              </a:rPr>
              <a:t>he </a:t>
            </a:r>
            <a:r>
              <a:rPr lang="en-GB" sz="1800" dirty="0">
                <a:solidFill>
                  <a:srgbClr val="000000"/>
                </a:solidFill>
                <a:effectLst/>
                <a:ea typeface="Calibri" panose="020F0502020204030204" pitchFamily="34" charset="0"/>
              </a:rPr>
              <a:t>SEA report has not been published since then</a:t>
            </a:r>
          </a:p>
          <a:p>
            <a:r>
              <a:rPr lang="en-GB" sz="1800" dirty="0">
                <a:solidFill>
                  <a:srgbClr val="000000"/>
                </a:solidFill>
                <a:effectLst/>
                <a:ea typeface="Calibri" panose="020F0502020204030204" pitchFamily="34" charset="0"/>
              </a:rPr>
              <a:t>J&amp;E Hungary requested information on the SEA procedure </a:t>
            </a:r>
          </a:p>
          <a:p>
            <a:r>
              <a:rPr lang="en-GB" sz="1800" dirty="0">
                <a:solidFill>
                  <a:srgbClr val="000000"/>
                </a:solidFill>
                <a:effectLst/>
                <a:ea typeface="Calibri" panose="020F0502020204030204" pitchFamily="34" charset="0"/>
              </a:rPr>
              <a:t>the competent ministry refused the request on the grounds that it concerned material in the course of completion (the SEA report would be used in the course of later NECP amendment procedure)</a:t>
            </a:r>
          </a:p>
          <a:p>
            <a:r>
              <a:rPr lang="en-GB" sz="1800" dirty="0">
                <a:solidFill>
                  <a:srgbClr val="000000"/>
                </a:solidFill>
                <a:effectLst/>
                <a:ea typeface="Calibri" panose="020F0502020204030204" pitchFamily="34" charset="0"/>
              </a:rPr>
              <a:t>A lawsuit by J&amp;E Hungary </a:t>
            </a:r>
            <a:r>
              <a:rPr lang="en-GB" sz="1800" dirty="0">
                <a:solidFill>
                  <a:srgbClr val="000000"/>
                </a:solidFill>
                <a:ea typeface="Calibri" panose="020F0502020204030204" pitchFamily="34" charset="0"/>
              </a:rPr>
              <a:t>against the refusal is </a:t>
            </a:r>
            <a:r>
              <a:rPr lang="en-GB" sz="1800" dirty="0">
                <a:solidFill>
                  <a:srgbClr val="000000"/>
                </a:solidFill>
                <a:effectLst/>
                <a:ea typeface="Calibri" panose="020F0502020204030204" pitchFamily="34" charset="0"/>
              </a:rPr>
              <a:t>still pending</a:t>
            </a:r>
            <a:endParaRPr lang="en-GB" sz="1800" dirty="0">
              <a:effectLst/>
              <a:ea typeface="Calibri" panose="020F0502020204030204" pitchFamily="34" charset="0"/>
            </a:endParaRPr>
          </a:p>
          <a:p>
            <a:pPr>
              <a:lnSpc>
                <a:spcPct val="120000"/>
              </a:lnSpc>
            </a:pPr>
            <a:endParaRPr lang="en-GB" sz="1800" dirty="0">
              <a:solidFill>
                <a:srgbClr val="201F1E"/>
              </a:solidFill>
              <a:latin typeface="+mn-lt"/>
            </a:endParaRPr>
          </a:p>
          <a:p>
            <a:pPr marL="0" indent="0">
              <a:lnSpc>
                <a:spcPct val="120000"/>
              </a:lnSpc>
              <a:buNone/>
            </a:pPr>
            <a:endParaRPr lang="en-GB" sz="1800" dirty="0">
              <a:solidFill>
                <a:srgbClr val="201F1E"/>
              </a:solidFill>
              <a:latin typeface="+mn-lt"/>
            </a:endParaRPr>
          </a:p>
          <a:p>
            <a:pPr marL="0" indent="0">
              <a:lnSpc>
                <a:spcPct val="120000"/>
              </a:lnSpc>
              <a:buNone/>
            </a:pPr>
            <a:endParaRPr lang="en-GB" sz="1800" dirty="0">
              <a:solidFill>
                <a:srgbClr val="201F1E"/>
              </a:solidFill>
              <a:latin typeface="+mn-lt"/>
            </a:endParaRPr>
          </a:p>
        </p:txBody>
      </p:sp>
    </p:spTree>
    <p:extLst>
      <p:ext uri="{BB962C8B-B14F-4D97-AF65-F5344CB8AC3E}">
        <p14:creationId xmlns:p14="http://schemas.microsoft.com/office/powerpoint/2010/main" val="109834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764704"/>
            <a:ext cx="8219256" cy="652934"/>
          </a:xfrm>
        </p:spPr>
        <p:txBody>
          <a:bodyPr>
            <a:normAutofit/>
          </a:bodyPr>
          <a:lstStyle/>
          <a:p>
            <a:r>
              <a:rPr lang="en-GB" sz="3600" dirty="0"/>
              <a:t>I.3. NECPs – situation in selected countries</a:t>
            </a:r>
          </a:p>
        </p:txBody>
      </p:sp>
      <p:sp>
        <p:nvSpPr>
          <p:cNvPr id="3" name="Content Placeholder 2"/>
          <p:cNvSpPr>
            <a:spLocks noGrp="1"/>
          </p:cNvSpPr>
          <p:nvPr>
            <p:ph idx="1"/>
          </p:nvPr>
        </p:nvSpPr>
        <p:spPr>
          <a:xfrm>
            <a:off x="251520" y="1628800"/>
            <a:ext cx="8784976" cy="4032448"/>
          </a:xfrm>
        </p:spPr>
        <p:txBody>
          <a:bodyPr>
            <a:noAutofit/>
          </a:bodyPr>
          <a:lstStyle/>
          <a:p>
            <a:pPr marL="0" indent="0">
              <a:lnSpc>
                <a:spcPct val="120000"/>
              </a:lnSpc>
              <a:buNone/>
            </a:pPr>
            <a:r>
              <a:rPr lang="en-GB" sz="1800" u="sng" dirty="0">
                <a:solidFill>
                  <a:srgbClr val="201F1E"/>
                </a:solidFill>
              </a:rPr>
              <a:t>Romania</a:t>
            </a:r>
            <a:r>
              <a:rPr lang="en-GB" sz="1800" dirty="0">
                <a:solidFill>
                  <a:srgbClr val="201F1E"/>
                </a:solidFill>
              </a:rPr>
              <a:t>:</a:t>
            </a:r>
          </a:p>
          <a:p>
            <a:pPr>
              <a:lnSpc>
                <a:spcPct val="120000"/>
              </a:lnSpc>
            </a:pPr>
            <a:r>
              <a:rPr lang="en-GB" sz="1800" dirty="0">
                <a:solidFill>
                  <a:srgbClr val="201F1E"/>
                </a:solidFill>
              </a:rPr>
              <a:t>J&amp;E Romania filed a preliminary complaint against the Government Decision for the NECP adoption (GD 1076/2021) and against the NECP</a:t>
            </a:r>
          </a:p>
          <a:p>
            <a:pPr>
              <a:lnSpc>
                <a:spcPct val="120000"/>
              </a:lnSpc>
            </a:pPr>
            <a:r>
              <a:rPr lang="en-GB" sz="1800" dirty="0">
                <a:solidFill>
                  <a:srgbClr val="201F1E"/>
                </a:solidFill>
              </a:rPr>
              <a:t>Requested the revocation of these documents, the reopening of the procedures for the elaboration and preparation of the NECP, and the adoption of a new GD</a:t>
            </a:r>
          </a:p>
          <a:p>
            <a:pPr>
              <a:lnSpc>
                <a:spcPct val="120000"/>
              </a:lnSpc>
            </a:pPr>
            <a:r>
              <a:rPr lang="en-GB" sz="1800" dirty="0">
                <a:solidFill>
                  <a:srgbClr val="201F1E"/>
                </a:solidFill>
              </a:rPr>
              <a:t>arguments relate, inter alia, to breaches of the legal provisions on the competence to draw up the NECP, breach of the obligation to carry out an SEA procedure, breach of the provisions of the EU Government Regulation, breach of the provisions on public consultation and participation, and other provisions related to the Paris Agreement</a:t>
            </a:r>
          </a:p>
          <a:p>
            <a:pPr>
              <a:lnSpc>
                <a:spcPct val="120000"/>
              </a:lnSpc>
            </a:pPr>
            <a:r>
              <a:rPr lang="en-GB" sz="1800" dirty="0">
                <a:solidFill>
                  <a:srgbClr val="201F1E"/>
                </a:solidFill>
              </a:rPr>
              <a:t>J&amp;E Romania is currently preparing to take the case to court</a:t>
            </a:r>
          </a:p>
          <a:p>
            <a:pPr marL="0" indent="0">
              <a:lnSpc>
                <a:spcPct val="120000"/>
              </a:lnSpc>
              <a:buNone/>
            </a:pPr>
            <a:endParaRPr lang="en-GB" sz="1800" dirty="0">
              <a:solidFill>
                <a:srgbClr val="201F1E"/>
              </a:solidFill>
              <a:latin typeface="+mn-lt"/>
            </a:endParaRPr>
          </a:p>
          <a:p>
            <a:pPr>
              <a:lnSpc>
                <a:spcPct val="120000"/>
              </a:lnSpc>
            </a:pPr>
            <a:endParaRPr lang="en-GB" sz="1800" dirty="0">
              <a:solidFill>
                <a:srgbClr val="201F1E"/>
              </a:solidFill>
              <a:latin typeface="+mn-lt"/>
            </a:endParaRPr>
          </a:p>
          <a:p>
            <a:pPr marL="0" indent="0">
              <a:lnSpc>
                <a:spcPct val="120000"/>
              </a:lnSpc>
              <a:buNone/>
            </a:pPr>
            <a:endParaRPr lang="en-GB" sz="1800" dirty="0">
              <a:solidFill>
                <a:srgbClr val="201F1E"/>
              </a:solidFill>
              <a:latin typeface="+mn-lt"/>
            </a:endParaRPr>
          </a:p>
          <a:p>
            <a:pPr marL="0" indent="0">
              <a:lnSpc>
                <a:spcPct val="120000"/>
              </a:lnSpc>
              <a:buNone/>
            </a:pPr>
            <a:endParaRPr lang="en-GB" sz="1800" dirty="0">
              <a:solidFill>
                <a:srgbClr val="201F1E"/>
              </a:solidFill>
              <a:latin typeface="+mn-lt"/>
            </a:endParaRPr>
          </a:p>
        </p:txBody>
      </p:sp>
    </p:spTree>
    <p:extLst>
      <p:ext uri="{BB962C8B-B14F-4D97-AF65-F5344CB8AC3E}">
        <p14:creationId xmlns:p14="http://schemas.microsoft.com/office/powerpoint/2010/main" val="2289749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764704"/>
            <a:ext cx="8219256" cy="652934"/>
          </a:xfrm>
        </p:spPr>
        <p:txBody>
          <a:bodyPr>
            <a:normAutofit/>
          </a:bodyPr>
          <a:lstStyle/>
          <a:p>
            <a:r>
              <a:rPr lang="en-GB" sz="3600" dirty="0"/>
              <a:t>II.1. SEA – comparative study</a:t>
            </a:r>
          </a:p>
        </p:txBody>
      </p:sp>
      <p:sp>
        <p:nvSpPr>
          <p:cNvPr id="3" name="Content Placeholder 2"/>
          <p:cNvSpPr>
            <a:spLocks noGrp="1"/>
          </p:cNvSpPr>
          <p:nvPr>
            <p:ph idx="1"/>
          </p:nvPr>
        </p:nvSpPr>
        <p:spPr>
          <a:xfrm>
            <a:off x="251520" y="1628800"/>
            <a:ext cx="8640960" cy="3960440"/>
          </a:xfrm>
        </p:spPr>
        <p:txBody>
          <a:bodyPr>
            <a:noAutofit/>
          </a:bodyPr>
          <a:lstStyle/>
          <a:p>
            <a:pPr marL="0" indent="0">
              <a:lnSpc>
                <a:spcPct val="120000"/>
              </a:lnSpc>
              <a:buNone/>
            </a:pPr>
            <a:r>
              <a:rPr lang="en-GB" sz="1800" dirty="0"/>
              <a:t>Assessing the impacts on climatic factors, J&amp;E Recommendations for Improving Strategic Environmental Assessments (2020)</a:t>
            </a:r>
          </a:p>
          <a:p>
            <a:pPr>
              <a:lnSpc>
                <a:spcPct val="120000"/>
              </a:lnSpc>
            </a:pPr>
            <a:r>
              <a:rPr lang="en-GB" sz="1800" dirty="0"/>
              <a:t>Information gathered via questionnaires and discussions with environmental law experts, interviews with decision-makers and through an online survey</a:t>
            </a:r>
          </a:p>
          <a:p>
            <a:pPr>
              <a:lnSpc>
                <a:spcPct val="120000"/>
              </a:lnSpc>
            </a:pPr>
            <a:r>
              <a:rPr lang="en-GB" sz="1800" dirty="0"/>
              <a:t>9 different member states: Austria, Bulgaria, Croatia, Czech Republic, Estonia, Hungary, Romania, Slovenia &amp; Spain</a:t>
            </a:r>
          </a:p>
          <a:p>
            <a:pPr>
              <a:lnSpc>
                <a:spcPct val="120000"/>
              </a:lnSpc>
            </a:pPr>
            <a:r>
              <a:rPr lang="en-GB" sz="1800" dirty="0"/>
              <a:t>legal frameworks (national and EU level)</a:t>
            </a:r>
          </a:p>
          <a:p>
            <a:pPr>
              <a:lnSpc>
                <a:spcPct val="120000"/>
              </a:lnSpc>
            </a:pPr>
            <a:r>
              <a:rPr lang="en-GB" sz="1800" dirty="0"/>
              <a:t>national statistics on strategic plans and programmes</a:t>
            </a:r>
          </a:p>
          <a:p>
            <a:pPr marL="0" indent="0">
              <a:lnSpc>
                <a:spcPct val="120000"/>
              </a:lnSpc>
              <a:buNone/>
            </a:pPr>
            <a:endParaRPr lang="en-GB" sz="1800" dirty="0">
              <a:hlinkClick r:id="rId3">
                <a:extLst>
                  <a:ext uri="{A12FA001-AC4F-418D-AE19-62706E023703}">
                    <ahyp:hlinkClr xmlns:ahyp="http://schemas.microsoft.com/office/drawing/2018/hyperlinkcolor" val="tx"/>
                  </a:ext>
                </a:extLst>
              </a:hlinkClick>
            </a:endParaRPr>
          </a:p>
          <a:p>
            <a:pPr marL="0" indent="0">
              <a:lnSpc>
                <a:spcPct val="120000"/>
              </a:lnSpc>
              <a:buNone/>
            </a:pPr>
            <a:r>
              <a:rPr lang="en-GB" sz="1800" dirty="0">
                <a:hlinkClick r:id="rId3"/>
              </a:rPr>
              <a:t>Comparative study</a:t>
            </a:r>
            <a:r>
              <a:rPr lang="en-GB" sz="1800" dirty="0"/>
              <a:t> and </a:t>
            </a:r>
            <a:r>
              <a:rPr lang="en-GB" sz="1800" dirty="0">
                <a:hlinkClick r:id="rId4"/>
              </a:rPr>
              <a:t>Guidance</a:t>
            </a:r>
            <a:r>
              <a:rPr lang="en-GB" sz="1800" dirty="0"/>
              <a:t> with practical considerations.</a:t>
            </a:r>
          </a:p>
        </p:txBody>
      </p:sp>
    </p:spTree>
    <p:extLst>
      <p:ext uri="{BB962C8B-B14F-4D97-AF65-F5344CB8AC3E}">
        <p14:creationId xmlns:p14="http://schemas.microsoft.com/office/powerpoint/2010/main" val="2012282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72" y="764704"/>
            <a:ext cx="8219256" cy="652934"/>
          </a:xfrm>
        </p:spPr>
        <p:txBody>
          <a:bodyPr>
            <a:normAutofit/>
          </a:bodyPr>
          <a:lstStyle/>
          <a:p>
            <a:r>
              <a:rPr lang="en-GB" sz="3600" dirty="0"/>
              <a:t>II.2. SEA – A2J regarding SEAs</a:t>
            </a:r>
          </a:p>
        </p:txBody>
      </p:sp>
      <p:sp>
        <p:nvSpPr>
          <p:cNvPr id="3" name="Content Placeholder 2"/>
          <p:cNvSpPr>
            <a:spLocks noGrp="1"/>
          </p:cNvSpPr>
          <p:nvPr>
            <p:ph idx="1"/>
          </p:nvPr>
        </p:nvSpPr>
        <p:spPr>
          <a:xfrm>
            <a:off x="251520" y="1628800"/>
            <a:ext cx="5112568" cy="3960440"/>
          </a:xfrm>
        </p:spPr>
        <p:txBody>
          <a:bodyPr>
            <a:noAutofit/>
          </a:bodyPr>
          <a:lstStyle/>
          <a:p>
            <a:r>
              <a:rPr lang="en-GB" sz="1800" dirty="0"/>
              <a:t>In most countries, there are no legal remedies for NGOs</a:t>
            </a:r>
          </a:p>
          <a:p>
            <a:r>
              <a:rPr lang="en-GB" sz="1800" dirty="0"/>
              <a:t>the SEA decision can be challenged in Bulgaria, Slovenia, Spain, Romania, and Estonia under certain circumstances – mostly based on administrative procedure or dispute acts</a:t>
            </a:r>
          </a:p>
          <a:p>
            <a:r>
              <a:rPr lang="en-GB" sz="1800" dirty="0"/>
              <a:t>In some cases, the lack A2J is due to a lack of normative character (e.g., in the Czech Republic, the final decision is in the form of “binding opinion”)</a:t>
            </a:r>
          </a:p>
        </p:txBody>
      </p:sp>
      <p:pic>
        <p:nvPicPr>
          <p:cNvPr id="5" name="Grafik 4" descr="Ein Bild, das drinnen, Stapel enthält.&#10;&#10;Automatisch generierte Beschreibung">
            <a:extLst>
              <a:ext uri="{FF2B5EF4-FFF2-40B4-BE49-F238E27FC236}">
                <a16:creationId xmlns:a16="http://schemas.microsoft.com/office/drawing/2014/main" id="{5E9F0586-0510-4627-BAB0-F3D03BB604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2081" y="3047078"/>
            <a:ext cx="3389548" cy="2542161"/>
          </a:xfrm>
          <a:prstGeom prst="rect">
            <a:avLst/>
          </a:prstGeom>
        </p:spPr>
      </p:pic>
    </p:spTree>
    <p:extLst>
      <p:ext uri="{BB962C8B-B14F-4D97-AF65-F5344CB8AC3E}">
        <p14:creationId xmlns:p14="http://schemas.microsoft.com/office/powerpoint/2010/main" val="1364598598"/>
      </p:ext>
    </p:extLst>
  </p:cSld>
  <p:clrMapOvr>
    <a:masterClrMapping/>
  </p:clrMapOvr>
</p:sld>
</file>

<file path=ppt/theme/theme1.xml><?xml version="1.0" encoding="utf-8"?>
<a:theme xmlns:a="http://schemas.openxmlformats.org/drawingml/2006/main" name="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29CC1DE259E00E49A47A1AC8827FCDD0" ma:contentTypeVersion="10" ma:contentTypeDescription="Ein neues Dokument erstellen." ma:contentTypeScope="" ma:versionID="a9305ab523380ba5ee7ba0e9e831d170">
  <xsd:schema xmlns:xsd="http://www.w3.org/2001/XMLSchema" xmlns:xs="http://www.w3.org/2001/XMLSchema" xmlns:p="http://schemas.microsoft.com/office/2006/metadata/properties" xmlns:ns2="c74593b0-252d-44ba-b135-1a58753cba84" xmlns:ns3="5dba1f83-47e1-4b05-96a9-321723df60de" targetNamespace="http://schemas.microsoft.com/office/2006/metadata/properties" ma:root="true" ma:fieldsID="c5a15952be5f730d8ea8aec7bd92aa89" ns2:_="" ns3:_="">
    <xsd:import namespace="c74593b0-252d-44ba-b135-1a58753cba84"/>
    <xsd:import namespace="5dba1f83-47e1-4b05-96a9-321723df60d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4593b0-252d-44ba-b135-1a58753cba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ba1f83-47e1-4b05-96a9-321723df60de" elementFormDefault="qualified">
    <xsd:import namespace="http://schemas.microsoft.com/office/2006/documentManagement/types"/>
    <xsd:import namespace="http://schemas.microsoft.com/office/infopath/2007/PartnerControls"/>
    <xsd:element name="SharedWithUsers" ma:index="16"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F74630-E595-42A1-B6F4-3F0EAC60D887}">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ba0ed569-3174-46a3-ba2a-2222e995cbd2"/>
    <ds:schemaRef ds:uri="http://www.w3.org/XML/1998/namespace"/>
  </ds:schemaRefs>
</ds:datastoreItem>
</file>

<file path=customXml/itemProps2.xml><?xml version="1.0" encoding="utf-8"?>
<ds:datastoreItem xmlns:ds="http://schemas.openxmlformats.org/officeDocument/2006/customXml" ds:itemID="{E6B3E304-BEEC-4E26-86ED-DC1AAA3A78A3}"/>
</file>

<file path=customXml/itemProps3.xml><?xml version="1.0" encoding="utf-8"?>
<ds:datastoreItem xmlns:ds="http://schemas.openxmlformats.org/officeDocument/2006/customXml" ds:itemID="{0599BCC8-E960-4428-89DF-FE9D5B0D3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Template</Template>
  <TotalTime>0</TotalTime>
  <Words>1121</Words>
  <Application>Microsoft Office PowerPoint</Application>
  <PresentationFormat>Bildschirmpräsentation (4:3)</PresentationFormat>
  <Paragraphs>100</Paragraphs>
  <Slides>12</Slides>
  <Notes>12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Arial</vt:lpstr>
      <vt:lpstr>Calibri</vt:lpstr>
      <vt:lpstr>Times New Roman</vt:lpstr>
      <vt:lpstr>Presentation Template</vt:lpstr>
      <vt:lpstr>Options to challenge NECPs and SEA decisions in different EU Member States  Aarhus Convention Task Force on Access to Justice,  27-28 April 2022  Priska Lueger, ÖKOBÜRO/J&amp;E Austria   </vt:lpstr>
      <vt:lpstr>What is J&amp;E ?</vt:lpstr>
      <vt:lpstr>Overview</vt:lpstr>
      <vt:lpstr>I.1. NECPs – collected information</vt:lpstr>
      <vt:lpstr>I.2. NECPs – A2J options</vt:lpstr>
      <vt:lpstr>I.3. NECPs – situation in selected countries</vt:lpstr>
      <vt:lpstr>I.3. NECPs – situation in selected countries</vt:lpstr>
      <vt:lpstr>II.1. SEA – comparative study</vt:lpstr>
      <vt:lpstr>II.2. SEA – A2J regarding SEAs</vt:lpstr>
      <vt:lpstr>II.3. SEA – Overall observations</vt:lpstr>
      <vt:lpstr>II.3. SEA – J&amp;E Recommendations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drkiss</dc:creator>
  <cp:lastModifiedBy>Priska Lueger</cp:lastModifiedBy>
  <cp:revision>80</cp:revision>
  <dcterms:created xsi:type="dcterms:W3CDTF">2012-06-05T16:41:42Z</dcterms:created>
  <dcterms:modified xsi:type="dcterms:W3CDTF">2022-04-28T07:40:22Z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0x01010029CC1DE259E00E49A47A1AC8827FCDD0</vt:lpwstr>
  </property>
</Properties>
</file>